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Roboto" charset="1" panose="02000000000000000000"/>
      <p:regular r:id="rId11"/>
    </p:embeddedFont>
    <p:embeddedFont>
      <p:font typeface="Roboto Bold" charset="1" panose="02000000000000000000"/>
      <p:regular r:id="rId12"/>
    </p:embeddedFont>
    <p:embeddedFont>
      <p:font typeface="Roboto Italics" charset="1" panose="02000000000000000000"/>
      <p:regular r:id="rId13"/>
    </p:embeddedFont>
    <p:embeddedFont>
      <p:font typeface="Roboto Bold Italics" charset="1" panose="02000000000000000000"/>
      <p:regular r:id="rId14"/>
    </p:embeddedFont>
    <p:embeddedFont>
      <p:font typeface="Noto Sans" charset="1" panose="020B0502040504020204"/>
      <p:regular r:id="rId15"/>
    </p:embeddedFont>
    <p:embeddedFont>
      <p:font typeface="Noto Sans Bold" charset="1" panose="020B0802040504020204"/>
      <p:regular r:id="rId16"/>
    </p:embeddedFont>
    <p:embeddedFont>
      <p:font typeface="Noto Sans Italics" charset="1" panose="020B0502040504090204"/>
      <p:regular r:id="rId17"/>
    </p:embeddedFont>
    <p:embeddedFont>
      <p:font typeface="Noto Sans Bold Italics" charset="1" panose="020B0802040504090204"/>
      <p:regular r:id="rId18"/>
    </p:embeddedFont>
    <p:embeddedFont>
      <p:font typeface="HK Grotesk Medium" charset="1" panose="00000600000000000000"/>
      <p:regular r:id="rId19"/>
    </p:embeddedFont>
    <p:embeddedFont>
      <p:font typeface="HK Grotesk Medium Bold" charset="1" panose="00000700000000000000"/>
      <p:regular r:id="rId20"/>
    </p:embeddedFont>
    <p:embeddedFont>
      <p:font typeface="HK Grotesk Medium Italics" charset="1" panose="00000600000000000000"/>
      <p:regular r:id="rId21"/>
    </p:embeddedFont>
    <p:embeddedFont>
      <p:font typeface="HK Grotesk Medium Bold Italics" charset="1" panose="00000700000000000000"/>
      <p:regular r:id="rId22"/>
    </p:embeddedFont>
    <p:embeddedFont>
      <p:font typeface="Blinker" charset="1" panose="02000000000000000000"/>
      <p:regular r:id="rId23"/>
    </p:embeddedFont>
    <p:embeddedFont>
      <p:font typeface="Blinker Bold" charset="1" panose="02000000000000000000"/>
      <p:regular r:id="rId24"/>
    </p:embeddedFont>
    <p:embeddedFont>
      <p:font typeface="Open Sans Light" charset="1" panose="020B0306030504020204"/>
      <p:regular r:id="rId25"/>
    </p:embeddedFont>
    <p:embeddedFont>
      <p:font typeface="Open Sans Light Bold" charset="1" panose="020B0806030504020204"/>
      <p:regular r:id="rId26"/>
    </p:embeddedFont>
    <p:embeddedFont>
      <p:font typeface="Open Sans Light Italics" charset="1" panose="020B0306030504020204"/>
      <p:regular r:id="rId27"/>
    </p:embeddedFont>
    <p:embeddedFont>
      <p:font typeface="Open Sans Light Bold Italics" charset="1" panose="020B0806030504020204"/>
      <p:regular r:id="rId28"/>
    </p:embeddedFont>
    <p:embeddedFont>
      <p:font typeface="Lexend Zetta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261" t="0" r="1261" b="0"/>
          <a:stretch>
            <a:fillRect/>
          </a:stretch>
        </p:blipFill>
        <p:spPr>
          <a:xfrm flipH="false" flipV="false" rot="0">
            <a:off x="1743816" y="0"/>
            <a:ext cx="19009349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651596" y="8964593"/>
            <a:ext cx="12753474" cy="1322407"/>
            <a:chOff x="0" y="0"/>
            <a:chExt cx="6174443" cy="640228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6174443" cy="640228"/>
            </a:xfrm>
            <a:custGeom>
              <a:avLst/>
              <a:gdLst/>
              <a:ahLst/>
              <a:cxnLst/>
              <a:rect r="r" b="b" t="t" l="l"/>
              <a:pathLst>
                <a:path h="640228" w="6174443">
                  <a:moveTo>
                    <a:pt x="203200" y="0"/>
                  </a:moveTo>
                  <a:lnTo>
                    <a:pt x="6174443" y="0"/>
                  </a:lnTo>
                  <a:lnTo>
                    <a:pt x="5971243" y="640228"/>
                  </a:lnTo>
                  <a:lnTo>
                    <a:pt x="0" y="64022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95C8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8553102" y="1969758"/>
            <a:ext cx="17106204" cy="7058097"/>
            <a:chOff x="0" y="0"/>
            <a:chExt cx="1477444" cy="6096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477444" cy="609600"/>
            </a:xfrm>
            <a:custGeom>
              <a:avLst/>
              <a:gdLst/>
              <a:ahLst/>
              <a:cxnLst/>
              <a:rect r="r" b="b" t="t" l="l"/>
              <a:pathLst>
                <a:path h="609600" w="1477444">
                  <a:moveTo>
                    <a:pt x="203200" y="0"/>
                  </a:moveTo>
                  <a:lnTo>
                    <a:pt x="1477444" y="0"/>
                  </a:lnTo>
                  <a:lnTo>
                    <a:pt x="127424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51B28">
                <a:alpha val="6000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3007038" y="0"/>
            <a:ext cx="12151038" cy="9027855"/>
            <a:chOff x="0" y="0"/>
            <a:chExt cx="844780" cy="627646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844780" cy="627646"/>
            </a:xfrm>
            <a:custGeom>
              <a:avLst/>
              <a:gdLst/>
              <a:ahLst/>
              <a:cxnLst/>
              <a:rect r="r" b="b" t="t" l="l"/>
              <a:pathLst>
                <a:path h="627646" w="844780">
                  <a:moveTo>
                    <a:pt x="203200" y="0"/>
                  </a:moveTo>
                  <a:lnTo>
                    <a:pt x="844780" y="0"/>
                  </a:lnTo>
                  <a:lnTo>
                    <a:pt x="641580" y="627646"/>
                  </a:lnTo>
                  <a:lnTo>
                    <a:pt x="0" y="62764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95C8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80016" y="1969758"/>
            <a:ext cx="11279605" cy="4393302"/>
            <a:chOff x="0" y="0"/>
            <a:chExt cx="15039474" cy="5857737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1828800"/>
              <a:ext cx="15039474" cy="1678860"/>
              <a:chOff x="0" y="0"/>
              <a:chExt cx="5460887" cy="6096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0" y="0"/>
                <a:ext cx="5460887" cy="609600"/>
              </a:xfrm>
              <a:custGeom>
                <a:avLst/>
                <a:gdLst/>
                <a:ahLst/>
                <a:cxnLst/>
                <a:rect r="r" b="b" t="t" l="l"/>
                <a:pathLst>
                  <a:path h="609600" w="5460887">
                    <a:moveTo>
                      <a:pt x="203200" y="0"/>
                    </a:moveTo>
                    <a:lnTo>
                      <a:pt x="5460887" y="0"/>
                    </a:lnTo>
                    <a:lnTo>
                      <a:pt x="525768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21B3C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3546482" y="3407696"/>
              <a:ext cx="6107903" cy="2450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5400"/>
                </a:lnSpc>
              </a:pPr>
              <a:r>
                <a:rPr lang="en-US" sz="11000">
                  <a:solidFill>
                    <a:srgbClr val="FFFFFF"/>
                  </a:solidFill>
                  <a:latin typeface="League Spartan"/>
                </a:rPr>
                <a:t>GAME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917818" y="-171450"/>
              <a:ext cx="7599621" cy="2000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599"/>
                </a:lnSpc>
              </a:pPr>
              <a:r>
                <a:rPr lang="en-US" sz="9000">
                  <a:solidFill>
                    <a:srgbClr val="FFFFFF"/>
                  </a:solidFill>
                  <a:latin typeface="Blinker"/>
                </a:rPr>
                <a:t>PHÂN TÍCH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277931" y="2134830"/>
              <a:ext cx="13138085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9"/>
                </a:lnSpc>
              </a:pPr>
              <a:r>
                <a:rPr lang="en-US" sz="4500">
                  <a:solidFill>
                    <a:srgbClr val="FFFFFF"/>
                  </a:solidFill>
                  <a:latin typeface="Lexend Zetta"/>
                </a:rPr>
                <a:t>DỮ LIỆU VỀ DOANH SỐ  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00667" y="7041347"/>
            <a:ext cx="7918240" cy="2584450"/>
            <a:chOff x="0" y="0"/>
            <a:chExt cx="10557654" cy="344593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7944793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</a:pPr>
              <a:r>
                <a:rPr lang="en-US" sz="3500">
                  <a:solidFill>
                    <a:srgbClr val="FFFFFE"/>
                  </a:solidFill>
                  <a:latin typeface="Noto Sans Bold"/>
                </a:rPr>
                <a:t>GVHD: </a:t>
              </a:r>
              <a:r>
                <a:rPr lang="en-US" sz="3500">
                  <a:solidFill>
                    <a:srgbClr val="FFFFFE"/>
                  </a:solidFill>
                  <a:latin typeface="Noto Sans"/>
                </a:rPr>
                <a:t>Cao Thị Nhâm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062637" y="1021292"/>
              <a:ext cx="9495017" cy="2424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>
                  <a:solidFill>
                    <a:srgbClr val="FFFFFE"/>
                  </a:solidFill>
                  <a:latin typeface="Noto Sans Bold"/>
                </a:rPr>
                <a:t>Nhóm 2</a:t>
              </a:r>
            </a:p>
            <a:p>
              <a:pPr>
                <a:lnSpc>
                  <a:spcPts val="4900"/>
                </a:lnSpc>
              </a:pPr>
              <a:r>
                <a:rPr lang="en-US" sz="3500">
                  <a:solidFill>
                    <a:srgbClr val="FFFFFE"/>
                  </a:solidFill>
                  <a:latin typeface="Noto Sans"/>
                </a:rPr>
                <a:t>Nguyễn Bá Khánh</a:t>
              </a:r>
            </a:p>
            <a:p>
              <a:pPr algn="l">
                <a:lnSpc>
                  <a:spcPts val="4900"/>
                </a:lnSpc>
              </a:pPr>
              <a:r>
                <a:rPr lang="en-US" sz="3500">
                  <a:solidFill>
                    <a:srgbClr val="FFFFFE"/>
                  </a:solidFill>
                  <a:latin typeface="Noto Sans"/>
                </a:rPr>
                <a:t>Trương Thị Ngọc Viên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788976">
            <a:off x="17847987" y="-4856575"/>
            <a:ext cx="2701968" cy="13451444"/>
            <a:chOff x="0" y="0"/>
            <a:chExt cx="711630" cy="354276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11630" cy="3542767"/>
            </a:xfrm>
            <a:custGeom>
              <a:avLst/>
              <a:gdLst/>
              <a:ahLst/>
              <a:cxnLst/>
              <a:rect r="r" b="b" t="t" l="l"/>
              <a:pathLst>
                <a:path h="3542767" w="711630">
                  <a:moveTo>
                    <a:pt x="0" y="0"/>
                  </a:moveTo>
                  <a:lnTo>
                    <a:pt x="711630" y="0"/>
                  </a:lnTo>
                  <a:lnTo>
                    <a:pt x="711630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38496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78253" y="-83722"/>
            <a:ext cx="8030540" cy="143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70"/>
              </a:lnSpc>
            </a:pPr>
            <a:r>
              <a:rPr lang="en-US" sz="8407">
                <a:solidFill>
                  <a:srgbClr val="121B3C"/>
                </a:solidFill>
                <a:latin typeface="Noto Sans Bold"/>
              </a:rPr>
              <a:t>TRIỂN KHAI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474725" y="1408507"/>
            <a:ext cx="15157384" cy="1259145"/>
            <a:chOff x="0" y="0"/>
            <a:chExt cx="7338268" cy="6096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7338268" cy="609600"/>
            </a:xfrm>
            <a:custGeom>
              <a:avLst/>
              <a:gdLst/>
              <a:ahLst/>
              <a:cxnLst/>
              <a:rect r="r" b="b" t="t" l="l"/>
              <a:pathLst>
                <a:path h="609600" w="7338268">
                  <a:moveTo>
                    <a:pt x="203200" y="0"/>
                  </a:moveTo>
                  <a:lnTo>
                    <a:pt x="7338268" y="0"/>
                  </a:lnTo>
                  <a:lnTo>
                    <a:pt x="713506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21B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78253" y="1434566"/>
            <a:ext cx="14052980" cy="106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45"/>
              </a:lnSpc>
              <a:spcBef>
                <a:spcPct val="0"/>
              </a:spcBef>
            </a:pPr>
            <a:r>
              <a:rPr lang="en-US" sz="6104">
                <a:solidFill>
                  <a:srgbClr val="FFFFFE"/>
                </a:solidFill>
                <a:latin typeface="Arimo Bold"/>
              </a:rPr>
              <a:t>Phân tích &amp; trực quan hoá - Power BI</a:t>
            </a:r>
          </a:p>
        </p:txBody>
      </p:sp>
      <p:grpSp>
        <p:nvGrpSpPr>
          <p:cNvPr name="Group 10" id="10"/>
          <p:cNvGrpSpPr/>
          <p:nvPr/>
        </p:nvGrpSpPr>
        <p:grpSpPr>
          <a:xfrm rot="-1788976">
            <a:off x="16662695" y="-3829235"/>
            <a:ext cx="2318864" cy="13451444"/>
            <a:chOff x="0" y="0"/>
            <a:chExt cx="610730" cy="3542767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10730" cy="3542767"/>
            </a:xfrm>
            <a:custGeom>
              <a:avLst/>
              <a:gdLst/>
              <a:ahLst/>
              <a:cxnLst/>
              <a:rect r="r" b="b" t="t" l="l"/>
              <a:pathLst>
                <a:path h="3542767" w="610730">
                  <a:moveTo>
                    <a:pt x="0" y="0"/>
                  </a:moveTo>
                  <a:lnTo>
                    <a:pt x="610730" y="0"/>
                  </a:lnTo>
                  <a:lnTo>
                    <a:pt x="610730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5494AF">
                <a:alpha val="6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9258300"/>
            <a:ext cx="1695570" cy="1028700"/>
            <a:chOff x="0" y="0"/>
            <a:chExt cx="1004782" cy="6096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004782" cy="609600"/>
            </a:xfrm>
            <a:custGeom>
              <a:avLst/>
              <a:gdLst/>
              <a:ahLst/>
              <a:cxnLst/>
              <a:rect r="r" b="b" t="t" l="l"/>
              <a:pathLst>
                <a:path h="609600" w="1004782">
                  <a:moveTo>
                    <a:pt x="203200" y="0"/>
                  </a:moveTo>
                  <a:lnTo>
                    <a:pt x="1004782" y="0"/>
                  </a:lnTo>
                  <a:lnTo>
                    <a:pt x="80158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86179">
                <a:alpha val="6000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43128" y="9432925"/>
            <a:ext cx="38557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League Spartan"/>
              </a:rPr>
              <a:t>8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rcRect l="0" t="0" r="0" b="334"/>
          <a:stretch>
            <a:fillRect/>
          </a:stretch>
        </p:blipFill>
        <p:spPr>
          <a:xfrm flipH="false" flipV="false" rot="0">
            <a:off x="2005650" y="2896487"/>
            <a:ext cx="13105396" cy="72158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73397" y="2930368"/>
            <a:ext cx="18470962" cy="5969536"/>
            <a:chOff x="0" y="0"/>
            <a:chExt cx="1955314" cy="63192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55314" cy="631928"/>
            </a:xfrm>
            <a:custGeom>
              <a:avLst/>
              <a:gdLst/>
              <a:ahLst/>
              <a:cxnLst/>
              <a:rect r="r" b="b" t="t" l="l"/>
              <a:pathLst>
                <a:path h="631928" w="1955314">
                  <a:moveTo>
                    <a:pt x="203200" y="0"/>
                  </a:moveTo>
                  <a:lnTo>
                    <a:pt x="1955314" y="0"/>
                  </a:lnTo>
                  <a:lnTo>
                    <a:pt x="1752114" y="631928"/>
                  </a:lnTo>
                  <a:lnTo>
                    <a:pt x="0" y="63192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6D85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-724196">
            <a:off x="10915244" y="-700612"/>
            <a:ext cx="12965069" cy="11149959"/>
            <a:chOff x="0" y="0"/>
            <a:chExt cx="6350000" cy="5461000"/>
          </a:xfrm>
        </p:grpSpPr>
        <p:sp>
          <p:nvSpPr>
            <p:cNvPr name="Freeform 6" id="6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r="r" b="b" t="t" l="l"/>
              <a:pathLst>
                <a:path h="5396230" w="6230874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2"/>
              <a:stretch>
                <a:fillRect l="-30724" r="0" t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788976">
            <a:off x="17528811" y="-4543875"/>
            <a:ext cx="2701968" cy="13451444"/>
            <a:chOff x="0" y="0"/>
            <a:chExt cx="711630" cy="354276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711630" cy="3542767"/>
            </a:xfrm>
            <a:custGeom>
              <a:avLst/>
              <a:gdLst/>
              <a:ahLst/>
              <a:cxnLst/>
              <a:rect r="r" b="b" t="t" l="l"/>
              <a:pathLst>
                <a:path h="3542767" w="711630">
                  <a:moveTo>
                    <a:pt x="0" y="0"/>
                  </a:moveTo>
                  <a:lnTo>
                    <a:pt x="711630" y="0"/>
                  </a:lnTo>
                  <a:lnTo>
                    <a:pt x="711630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121B3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788976">
            <a:off x="16208870" y="-2669409"/>
            <a:ext cx="2117425" cy="13451444"/>
            <a:chOff x="0" y="0"/>
            <a:chExt cx="557676" cy="3542767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57676" cy="3542767"/>
            </a:xfrm>
            <a:custGeom>
              <a:avLst/>
              <a:gdLst/>
              <a:ahLst/>
              <a:cxnLst/>
              <a:rect r="r" b="b" t="t" l="l"/>
              <a:pathLst>
                <a:path h="3542767" w="557676">
                  <a:moveTo>
                    <a:pt x="0" y="0"/>
                  </a:moveTo>
                  <a:lnTo>
                    <a:pt x="557676" y="0"/>
                  </a:lnTo>
                  <a:lnTo>
                    <a:pt x="557676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5494AF">
                <a:alpha val="6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9258300"/>
            <a:ext cx="1695570" cy="1028700"/>
            <a:chOff x="0" y="0"/>
            <a:chExt cx="1004782" cy="6096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004782" cy="609600"/>
            </a:xfrm>
            <a:custGeom>
              <a:avLst/>
              <a:gdLst/>
              <a:ahLst/>
              <a:cxnLst/>
              <a:rect r="r" b="b" t="t" l="l"/>
              <a:pathLst>
                <a:path h="609600" w="1004782">
                  <a:moveTo>
                    <a:pt x="203200" y="0"/>
                  </a:moveTo>
                  <a:lnTo>
                    <a:pt x="1004782" y="0"/>
                  </a:lnTo>
                  <a:lnTo>
                    <a:pt x="80158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6D85">
                <a:alpha val="6000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474725" y="1722832"/>
            <a:ext cx="9245555" cy="921279"/>
            <a:chOff x="0" y="0"/>
            <a:chExt cx="4476126" cy="446026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4476126" cy="446026"/>
            </a:xfrm>
            <a:custGeom>
              <a:avLst/>
              <a:gdLst/>
              <a:ahLst/>
              <a:cxnLst/>
              <a:rect r="r" b="b" t="t" l="l"/>
              <a:pathLst>
                <a:path h="446026" w="4476126">
                  <a:moveTo>
                    <a:pt x="203200" y="0"/>
                  </a:moveTo>
                  <a:lnTo>
                    <a:pt x="4476126" y="0"/>
                  </a:lnTo>
                  <a:lnTo>
                    <a:pt x="4272926" y="446026"/>
                  </a:lnTo>
                  <a:lnTo>
                    <a:pt x="0" y="4460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21B3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43128" y="9432925"/>
            <a:ext cx="38557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League Spartan"/>
              </a:rPr>
              <a:t>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0290" y="3989638"/>
            <a:ext cx="10691798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"/>
              </a:rPr>
              <a:t>Tìm hiểu thực tế về data engineer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"/>
              </a:rPr>
              <a:t>Biết cách thu thập dữ liệu từ website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"/>
              </a:rPr>
              <a:t>Sử dụng các công cụ điện toán đám mây nhằm lưu trữ xử lý và phân tích dữ liệu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"/>
              </a:rPr>
              <a:t>Ứng dụng story telling ở mức cơ bản để phân tích dữ liệu nhằm trả lời yêu cầu của bài toán đặt ra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0290" y="288564"/>
            <a:ext cx="8030540" cy="143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70"/>
              </a:lnSpc>
            </a:pPr>
            <a:r>
              <a:rPr lang="en-US" sz="8407">
                <a:solidFill>
                  <a:srgbClr val="121B3C"/>
                </a:solidFill>
                <a:latin typeface="Noto Sans Bold"/>
              </a:rPr>
              <a:t>TỔNG KẾT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9678" y="1579957"/>
            <a:ext cx="6716435" cy="106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45"/>
              </a:lnSpc>
              <a:spcBef>
                <a:spcPct val="0"/>
              </a:spcBef>
            </a:pPr>
            <a:r>
              <a:rPr lang="en-US" sz="6104">
                <a:solidFill>
                  <a:srgbClr val="FFFFFE"/>
                </a:solidFill>
                <a:latin typeface="Arimo Bold"/>
              </a:rPr>
              <a:t>Ưu điểm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373397" y="2930368"/>
            <a:ext cx="18470962" cy="5969536"/>
            <a:chOff x="0" y="0"/>
            <a:chExt cx="1955314" cy="631928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55314" cy="631928"/>
            </a:xfrm>
            <a:custGeom>
              <a:avLst/>
              <a:gdLst/>
              <a:ahLst/>
              <a:cxnLst/>
              <a:rect r="r" b="b" t="t" l="l"/>
              <a:pathLst>
                <a:path h="631928" w="1955314">
                  <a:moveTo>
                    <a:pt x="203200" y="0"/>
                  </a:moveTo>
                  <a:lnTo>
                    <a:pt x="1955314" y="0"/>
                  </a:lnTo>
                  <a:lnTo>
                    <a:pt x="1752114" y="631928"/>
                  </a:lnTo>
                  <a:lnTo>
                    <a:pt x="0" y="63192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6D85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-724196">
            <a:off x="10915244" y="-700612"/>
            <a:ext cx="12965069" cy="11149959"/>
            <a:chOff x="0" y="0"/>
            <a:chExt cx="6350000" cy="5461000"/>
          </a:xfrm>
        </p:grpSpPr>
        <p:sp>
          <p:nvSpPr>
            <p:cNvPr name="Freeform 6" id="6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r="r" b="b" t="t" l="l"/>
              <a:pathLst>
                <a:path h="5396230" w="6230874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2"/>
              <a:stretch>
                <a:fillRect l="-30724" r="0" t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788976">
            <a:off x="17528811" y="-4543875"/>
            <a:ext cx="2701968" cy="13451444"/>
            <a:chOff x="0" y="0"/>
            <a:chExt cx="711630" cy="354276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711630" cy="3542767"/>
            </a:xfrm>
            <a:custGeom>
              <a:avLst/>
              <a:gdLst/>
              <a:ahLst/>
              <a:cxnLst/>
              <a:rect r="r" b="b" t="t" l="l"/>
              <a:pathLst>
                <a:path h="3542767" w="711630">
                  <a:moveTo>
                    <a:pt x="0" y="0"/>
                  </a:moveTo>
                  <a:lnTo>
                    <a:pt x="711630" y="0"/>
                  </a:lnTo>
                  <a:lnTo>
                    <a:pt x="711630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121B3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788976">
            <a:off x="16208870" y="-2669409"/>
            <a:ext cx="2117425" cy="13451444"/>
            <a:chOff x="0" y="0"/>
            <a:chExt cx="557676" cy="3542767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57676" cy="3542767"/>
            </a:xfrm>
            <a:custGeom>
              <a:avLst/>
              <a:gdLst/>
              <a:ahLst/>
              <a:cxnLst/>
              <a:rect r="r" b="b" t="t" l="l"/>
              <a:pathLst>
                <a:path h="3542767" w="557676">
                  <a:moveTo>
                    <a:pt x="0" y="0"/>
                  </a:moveTo>
                  <a:lnTo>
                    <a:pt x="557676" y="0"/>
                  </a:lnTo>
                  <a:lnTo>
                    <a:pt x="557676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5494AF">
                <a:alpha val="6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9258300"/>
            <a:ext cx="1695570" cy="1028700"/>
            <a:chOff x="0" y="0"/>
            <a:chExt cx="1004782" cy="6096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004782" cy="609600"/>
            </a:xfrm>
            <a:custGeom>
              <a:avLst/>
              <a:gdLst/>
              <a:ahLst/>
              <a:cxnLst/>
              <a:rect r="r" b="b" t="t" l="l"/>
              <a:pathLst>
                <a:path h="609600" w="1004782">
                  <a:moveTo>
                    <a:pt x="203200" y="0"/>
                  </a:moveTo>
                  <a:lnTo>
                    <a:pt x="1004782" y="0"/>
                  </a:lnTo>
                  <a:lnTo>
                    <a:pt x="80158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6D85">
                <a:alpha val="6000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474725" y="1722832"/>
            <a:ext cx="9245555" cy="921279"/>
            <a:chOff x="0" y="0"/>
            <a:chExt cx="4476126" cy="446026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4476126" cy="446026"/>
            </a:xfrm>
            <a:custGeom>
              <a:avLst/>
              <a:gdLst/>
              <a:ahLst/>
              <a:cxnLst/>
              <a:rect r="r" b="b" t="t" l="l"/>
              <a:pathLst>
                <a:path h="446026" w="4476126">
                  <a:moveTo>
                    <a:pt x="203200" y="0"/>
                  </a:moveTo>
                  <a:lnTo>
                    <a:pt x="4476126" y="0"/>
                  </a:lnTo>
                  <a:lnTo>
                    <a:pt x="4272926" y="446026"/>
                  </a:lnTo>
                  <a:lnTo>
                    <a:pt x="0" y="44602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21B3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43128" y="9432925"/>
            <a:ext cx="38557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League Spartan"/>
              </a:rPr>
              <a:t>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0290" y="3989638"/>
            <a:ext cx="10691798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"/>
              </a:rPr>
              <a:t>Tạo các pipeline tự động nhằm sao chép dữ liệu và đưa dữ liệu đến sql database cho các lần sau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"/>
              </a:rPr>
              <a:t>Ứng dụng machine learning nhằm thực hiện các phân tích nâng cao và dự đoán xu hướng với dữ liệu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Noto Sans"/>
              </a:rPr>
              <a:t>Sử dụng các kỹ thuật nâng cao trong thu thập và xử lý nhằm nâng cao hiệu suất.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0290" y="288564"/>
            <a:ext cx="8030540" cy="143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70"/>
              </a:lnSpc>
            </a:pPr>
            <a:r>
              <a:rPr lang="en-US" sz="8407">
                <a:solidFill>
                  <a:srgbClr val="121B3C"/>
                </a:solidFill>
                <a:latin typeface="Noto Sans Bold"/>
              </a:rPr>
              <a:t>TỔNG KẾT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9678" y="1579957"/>
            <a:ext cx="6716435" cy="106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45"/>
              </a:lnSpc>
              <a:spcBef>
                <a:spcPct val="0"/>
              </a:spcBef>
            </a:pPr>
            <a:r>
              <a:rPr lang="en-US" sz="6104">
                <a:solidFill>
                  <a:srgbClr val="FFFFFE"/>
                </a:solidFill>
                <a:latin typeface="Arimo Bold"/>
              </a:rPr>
              <a:t>Hạn chế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8888" t="0" r="8888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742467" y="2365565"/>
            <a:ext cx="803066" cy="73179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8085561" y="7407288"/>
            <a:ext cx="2116879" cy="148182"/>
            <a:chOff x="0" y="0"/>
            <a:chExt cx="2822505" cy="197575"/>
          </a:xfrm>
        </p:grpSpPr>
        <p:grpSp>
          <p:nvGrpSpPr>
            <p:cNvPr name="Group 5" id="5"/>
            <p:cNvGrpSpPr>
              <a:grpSpLocks noChangeAspect="true"/>
            </p:cNvGrpSpPr>
            <p:nvPr/>
          </p:nvGrpSpPr>
          <p:grpSpPr>
            <a:xfrm rot="0">
              <a:off x="0" y="0"/>
              <a:ext cx="2822505" cy="197575"/>
              <a:chOff x="0" y="0"/>
              <a:chExt cx="1270000" cy="889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1270000" cy="88900"/>
              </a:xfrm>
              <a:custGeom>
                <a:avLst/>
                <a:gdLst/>
                <a:ahLst/>
                <a:cxnLst/>
                <a:rect r="r" b="b" t="t" l="l"/>
                <a:pathLst>
                  <a:path h="88900" w="12700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88900"/>
                    </a:lnTo>
                    <a:lnTo>
                      <a:pt x="0" y="88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CC3A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>
                <a:off x="0" y="0"/>
                <a:ext cx="635000" cy="88900"/>
              </a:xfrm>
              <a:custGeom>
                <a:avLst/>
                <a:gdLst/>
                <a:ahLst/>
                <a:cxnLst/>
                <a:rect r="r" b="b" t="t" l="l"/>
                <a:pathLst>
                  <a:path h="88900" w="635000">
                    <a:moveTo>
                      <a:pt x="0" y="0"/>
                    </a:moveTo>
                    <a:lnTo>
                      <a:pt x="635000" y="0"/>
                    </a:lnTo>
                    <a:lnTo>
                      <a:pt x="635000" y="88900"/>
                    </a:lnTo>
                    <a:lnTo>
                      <a:pt x="0" y="889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name="Group 8" id="8"/>
          <p:cNvGrpSpPr/>
          <p:nvPr/>
        </p:nvGrpSpPr>
        <p:grpSpPr>
          <a:xfrm rot="0">
            <a:off x="8853683" y="2443722"/>
            <a:ext cx="580635" cy="575480"/>
            <a:chOff x="0" y="0"/>
            <a:chExt cx="774180" cy="767307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183868" y="-183868"/>
              <a:ext cx="406444" cy="774180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183868" y="-6023"/>
              <a:ext cx="406444" cy="774180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5400000">
              <a:off x="183868" y="176995"/>
              <a:ext cx="406444" cy="774180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5561043" y="4514646"/>
            <a:ext cx="4211472" cy="113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8999" spc="89">
                <a:solidFill>
                  <a:srgbClr val="FFFFFF"/>
                </a:solidFill>
                <a:latin typeface="Roboto Bold"/>
              </a:rPr>
              <a:t>THANK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23105" y="4514646"/>
            <a:ext cx="2703852" cy="113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8999" spc="89">
                <a:solidFill>
                  <a:srgbClr val="F7CC3A"/>
                </a:solidFill>
                <a:latin typeface="Roboto Bold"/>
              </a:rPr>
              <a:t>YOU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81928" y="3668825"/>
            <a:ext cx="9924144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spc="272">
                <a:solidFill>
                  <a:srgbClr val="F7CC3A"/>
                </a:solidFill>
                <a:latin typeface="Roboto"/>
              </a:rPr>
              <a:t>Thank you for your listening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85052" y="6018154"/>
            <a:ext cx="10717896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Roboto"/>
              </a:rPr>
              <a:t>Contact us if you have any questions.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2234149" y="-470190"/>
            <a:ext cx="6855950" cy="10283926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570" r="-62570" t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9142667"/>
            <a:ext cx="18732350" cy="1144333"/>
            <a:chOff x="0" y="0"/>
            <a:chExt cx="9978948" cy="6096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9978948" cy="609600"/>
            </a:xfrm>
            <a:custGeom>
              <a:avLst/>
              <a:gdLst/>
              <a:ahLst/>
              <a:cxnLst/>
              <a:rect r="r" b="b" t="t" l="l"/>
              <a:pathLst>
                <a:path h="609600" w="9978948">
                  <a:moveTo>
                    <a:pt x="203200" y="0"/>
                  </a:moveTo>
                  <a:lnTo>
                    <a:pt x="9978948" y="0"/>
                  </a:lnTo>
                  <a:lnTo>
                    <a:pt x="977574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95C8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66251" y="3074"/>
            <a:ext cx="1521749" cy="8797041"/>
            <a:chOff x="0" y="0"/>
            <a:chExt cx="400790" cy="2316916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00790" cy="2316916"/>
            </a:xfrm>
            <a:custGeom>
              <a:avLst/>
              <a:gdLst/>
              <a:ahLst/>
              <a:cxnLst/>
              <a:rect r="r" b="b" t="t" l="l"/>
              <a:pathLst>
                <a:path h="2316916" w="400790">
                  <a:moveTo>
                    <a:pt x="0" y="0"/>
                  </a:moveTo>
                  <a:lnTo>
                    <a:pt x="400790" y="0"/>
                  </a:lnTo>
                  <a:lnTo>
                    <a:pt x="400790" y="2316916"/>
                  </a:lnTo>
                  <a:lnTo>
                    <a:pt x="0" y="2316916"/>
                  </a:lnTo>
                  <a:close/>
                </a:path>
              </a:pathLst>
            </a:custGeom>
            <a:solidFill>
              <a:srgbClr val="5271FF">
                <a:alpha val="6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43344" y="3270348"/>
            <a:ext cx="9734644" cy="846356"/>
            <a:chOff x="0" y="0"/>
            <a:chExt cx="7011519" cy="6096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7011519" cy="609600"/>
            </a:xfrm>
            <a:custGeom>
              <a:avLst/>
              <a:gdLst/>
              <a:ahLst/>
              <a:cxnLst/>
              <a:rect r="r" b="b" t="t" l="l"/>
              <a:pathLst>
                <a:path h="609600" w="7011519">
                  <a:moveTo>
                    <a:pt x="203200" y="0"/>
                  </a:moveTo>
                  <a:lnTo>
                    <a:pt x="7011519" y="0"/>
                  </a:lnTo>
                  <a:lnTo>
                    <a:pt x="680831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374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2991199"/>
            <a:ext cx="1158694" cy="805339"/>
            <a:chOff x="0" y="0"/>
            <a:chExt cx="877072" cy="6096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877072" cy="609600"/>
            </a:xfrm>
            <a:custGeom>
              <a:avLst/>
              <a:gdLst/>
              <a:ahLst/>
              <a:cxnLst/>
              <a:rect r="r" b="b" t="t" l="l"/>
              <a:pathLst>
                <a:path h="609600" w="877072">
                  <a:moveTo>
                    <a:pt x="203200" y="0"/>
                  </a:moveTo>
                  <a:lnTo>
                    <a:pt x="877072" y="0"/>
                  </a:lnTo>
                  <a:lnTo>
                    <a:pt x="67387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8617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43344" y="4552236"/>
            <a:ext cx="9734644" cy="846356"/>
            <a:chOff x="0" y="0"/>
            <a:chExt cx="7011519" cy="60960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7011519" cy="609600"/>
            </a:xfrm>
            <a:custGeom>
              <a:avLst/>
              <a:gdLst/>
              <a:ahLst/>
              <a:cxnLst/>
              <a:rect r="r" b="b" t="t" l="l"/>
              <a:pathLst>
                <a:path h="609600" w="7011519">
                  <a:moveTo>
                    <a:pt x="203200" y="0"/>
                  </a:moveTo>
                  <a:lnTo>
                    <a:pt x="7011519" y="0"/>
                  </a:lnTo>
                  <a:lnTo>
                    <a:pt x="680831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8617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4269104"/>
            <a:ext cx="1158694" cy="805339"/>
            <a:chOff x="0" y="0"/>
            <a:chExt cx="877072" cy="60960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877072" cy="609600"/>
            </a:xfrm>
            <a:custGeom>
              <a:avLst/>
              <a:gdLst/>
              <a:ahLst/>
              <a:cxnLst/>
              <a:rect r="r" b="b" t="t" l="l"/>
              <a:pathLst>
                <a:path h="609600" w="877072">
                  <a:moveTo>
                    <a:pt x="203200" y="0"/>
                  </a:moveTo>
                  <a:lnTo>
                    <a:pt x="877072" y="0"/>
                  </a:lnTo>
                  <a:lnTo>
                    <a:pt x="67387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8617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43344" y="5833785"/>
            <a:ext cx="9734644" cy="846356"/>
            <a:chOff x="0" y="0"/>
            <a:chExt cx="7011519" cy="60960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7011519" cy="609600"/>
            </a:xfrm>
            <a:custGeom>
              <a:avLst/>
              <a:gdLst/>
              <a:ahLst/>
              <a:cxnLst/>
              <a:rect r="r" b="b" t="t" l="l"/>
              <a:pathLst>
                <a:path h="609600" w="7011519">
                  <a:moveTo>
                    <a:pt x="203200" y="0"/>
                  </a:moveTo>
                  <a:lnTo>
                    <a:pt x="7011519" y="0"/>
                  </a:lnTo>
                  <a:lnTo>
                    <a:pt x="680831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494A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5550653"/>
            <a:ext cx="1158694" cy="805339"/>
            <a:chOff x="0" y="0"/>
            <a:chExt cx="877072" cy="609600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877072" cy="609600"/>
            </a:xfrm>
            <a:custGeom>
              <a:avLst/>
              <a:gdLst/>
              <a:ahLst/>
              <a:cxnLst/>
              <a:rect r="r" b="b" t="t" l="l"/>
              <a:pathLst>
                <a:path h="609600" w="877072">
                  <a:moveTo>
                    <a:pt x="203200" y="0"/>
                  </a:moveTo>
                  <a:lnTo>
                    <a:pt x="877072" y="0"/>
                  </a:lnTo>
                  <a:lnTo>
                    <a:pt x="67387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86179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43344" y="7120633"/>
            <a:ext cx="9734644" cy="846356"/>
            <a:chOff x="0" y="0"/>
            <a:chExt cx="7011519" cy="609600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7011519" cy="609600"/>
            </a:xfrm>
            <a:custGeom>
              <a:avLst/>
              <a:gdLst/>
              <a:ahLst/>
              <a:cxnLst/>
              <a:rect r="r" b="b" t="t" l="l"/>
              <a:pathLst>
                <a:path h="609600" w="7011519">
                  <a:moveTo>
                    <a:pt x="203200" y="0"/>
                  </a:moveTo>
                  <a:lnTo>
                    <a:pt x="7011519" y="0"/>
                  </a:lnTo>
                  <a:lnTo>
                    <a:pt x="680831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9BCD6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028700" y="6837501"/>
            <a:ext cx="1158694" cy="805339"/>
            <a:chOff x="0" y="0"/>
            <a:chExt cx="877072" cy="609600"/>
          </a:xfrm>
        </p:grpSpPr>
        <p:sp>
          <p:nvSpPr>
            <p:cNvPr name="Freeform 32" id="32"/>
            <p:cNvSpPr/>
            <p:nvPr/>
          </p:nvSpPr>
          <p:spPr>
            <a:xfrm>
              <a:off x="0" y="0"/>
              <a:ext cx="877072" cy="609600"/>
            </a:xfrm>
            <a:custGeom>
              <a:avLst/>
              <a:gdLst/>
              <a:ahLst/>
              <a:cxnLst/>
              <a:rect r="r" b="b" t="t" l="l"/>
              <a:pathLst>
                <a:path h="609600" w="877072">
                  <a:moveTo>
                    <a:pt x="203200" y="0"/>
                  </a:moveTo>
                  <a:lnTo>
                    <a:pt x="877072" y="0"/>
                  </a:lnTo>
                  <a:lnTo>
                    <a:pt x="67387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8617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415261" y="8236236"/>
            <a:ext cx="38557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League Spartan"/>
              </a:rPr>
              <a:t>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15261" y="3107317"/>
            <a:ext cx="38557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League Spartan"/>
              </a:rPr>
              <a:t>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507123" y="3298618"/>
            <a:ext cx="4639251" cy="6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Arimo Bold"/>
              </a:rPr>
              <a:t>Tổng quan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15261" y="4385222"/>
            <a:ext cx="38557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League Spartan"/>
              </a:rPr>
              <a:t>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507123" y="4576523"/>
            <a:ext cx="6636877" cy="6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Arimo Bold"/>
              </a:rPr>
              <a:t>Triển khai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15261" y="5666771"/>
            <a:ext cx="38557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League Spartan"/>
              </a:rPr>
              <a:t>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507123" y="5858072"/>
            <a:ext cx="5628258" cy="6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Arimo Bold"/>
              </a:rPr>
              <a:t>Kết quả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15261" y="6953619"/>
            <a:ext cx="38557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League Spartan"/>
              </a:rPr>
              <a:t>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507123" y="7154445"/>
            <a:ext cx="5954829" cy="607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47"/>
              </a:lnSpc>
            </a:pPr>
            <a:r>
              <a:rPr lang="en-US" sz="3462">
                <a:solidFill>
                  <a:srgbClr val="FFFFFF"/>
                </a:solidFill>
                <a:latin typeface="Arimo Bold"/>
              </a:rPr>
              <a:t>Tổng kết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0" y="9258300"/>
            <a:ext cx="1695570" cy="1028700"/>
            <a:chOff x="0" y="0"/>
            <a:chExt cx="1004782" cy="609600"/>
          </a:xfrm>
        </p:grpSpPr>
        <p:sp>
          <p:nvSpPr>
            <p:cNvPr name="Freeform 44" id="44"/>
            <p:cNvSpPr/>
            <p:nvPr/>
          </p:nvSpPr>
          <p:spPr>
            <a:xfrm>
              <a:off x="0" y="0"/>
              <a:ext cx="1004782" cy="609600"/>
            </a:xfrm>
            <a:custGeom>
              <a:avLst/>
              <a:gdLst/>
              <a:ahLst/>
              <a:cxnLst/>
              <a:rect r="r" b="b" t="t" l="l"/>
              <a:pathLst>
                <a:path h="609600" w="1004782">
                  <a:moveTo>
                    <a:pt x="203200" y="0"/>
                  </a:moveTo>
                  <a:lnTo>
                    <a:pt x="1004782" y="0"/>
                  </a:lnTo>
                  <a:lnTo>
                    <a:pt x="80158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643128" y="9432925"/>
            <a:ext cx="38557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84961"/>
                </a:solidFill>
                <a:latin typeface="League Spartan"/>
              </a:rPr>
              <a:t>1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810292" y="671105"/>
            <a:ext cx="8030540" cy="143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70"/>
              </a:lnSpc>
            </a:pPr>
            <a:r>
              <a:rPr lang="en-US" sz="8407">
                <a:solidFill>
                  <a:srgbClr val="121B3C"/>
                </a:solidFill>
                <a:latin typeface="Noto Sans Bold"/>
              </a:rPr>
              <a:t>NỘI DUNG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994442" y="3074"/>
            <a:ext cx="6855950" cy="10283926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15658" r="-151007" t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1149200">
            <a:off x="11538257" y="-2461932"/>
            <a:ext cx="3653832" cy="15211256"/>
            <a:chOff x="0" y="0"/>
            <a:chExt cx="962326" cy="400625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962326" cy="4006257"/>
            </a:xfrm>
            <a:custGeom>
              <a:avLst/>
              <a:gdLst/>
              <a:ahLst/>
              <a:cxnLst/>
              <a:rect r="r" b="b" t="t" l="l"/>
              <a:pathLst>
                <a:path h="4006257" w="962326">
                  <a:moveTo>
                    <a:pt x="0" y="0"/>
                  </a:moveTo>
                  <a:lnTo>
                    <a:pt x="962326" y="0"/>
                  </a:lnTo>
                  <a:lnTo>
                    <a:pt x="962326" y="4006257"/>
                  </a:lnTo>
                  <a:lnTo>
                    <a:pt x="0" y="4006257"/>
                  </a:lnTo>
                  <a:close/>
                </a:path>
              </a:pathLst>
            </a:custGeom>
            <a:solidFill>
              <a:srgbClr val="121B3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084092" y="0"/>
            <a:ext cx="3086100" cy="2314575"/>
            <a:chOff x="0" y="0"/>
            <a:chExt cx="812800" cy="6096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6D85">
                <a:alpha val="6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4378128" y="2649234"/>
            <a:ext cx="17743301" cy="10583879"/>
            <a:chOff x="0" y="0"/>
            <a:chExt cx="1021961" cy="6096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021961" cy="609600"/>
            </a:xfrm>
            <a:custGeom>
              <a:avLst/>
              <a:gdLst/>
              <a:ahLst/>
              <a:cxnLst/>
              <a:rect r="r" b="b" t="t" l="l"/>
              <a:pathLst>
                <a:path h="609600" w="1021961">
                  <a:moveTo>
                    <a:pt x="203200" y="0"/>
                  </a:moveTo>
                  <a:lnTo>
                    <a:pt x="1021961" y="0"/>
                  </a:lnTo>
                  <a:lnTo>
                    <a:pt x="81876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6D85">
                <a:alpha val="8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78253" y="3501125"/>
            <a:ext cx="10477001" cy="532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7962" indent="-488981" lvl="1">
              <a:lnSpc>
                <a:spcPts val="7066"/>
              </a:lnSpc>
              <a:buFont typeface="Arial"/>
              <a:buChar char="•"/>
            </a:pPr>
            <a:r>
              <a:rPr lang="en-US" sz="4529" spc="67">
                <a:solidFill>
                  <a:srgbClr val="FFFFFE"/>
                </a:solidFill>
                <a:latin typeface="Blinker"/>
              </a:rPr>
              <a:t>Kỹ sư dữ liệu</a:t>
            </a:r>
            <a:r>
              <a:rPr lang="en-US" sz="4529" spc="67">
                <a:solidFill>
                  <a:srgbClr val="FFFFFE"/>
                </a:solidFill>
                <a:latin typeface="Blinker"/>
              </a:rPr>
              <a:t> </a:t>
            </a:r>
          </a:p>
          <a:p>
            <a:pPr marL="977962" indent="-488981" lvl="1">
              <a:lnSpc>
                <a:spcPts val="7066"/>
              </a:lnSpc>
              <a:buFont typeface="Arial"/>
              <a:buChar char="•"/>
            </a:pPr>
            <a:r>
              <a:rPr lang="en-US" sz="4529" spc="67">
                <a:solidFill>
                  <a:srgbClr val="FFFFFE"/>
                </a:solidFill>
                <a:latin typeface="Blinker"/>
              </a:rPr>
              <a:t>Xây dựng hệ thống tổng hợp lưu trữ, xử lý dữ liệu .</a:t>
            </a:r>
          </a:p>
          <a:p>
            <a:pPr marL="977962" indent="-488981" lvl="1">
              <a:lnSpc>
                <a:spcPts val="7066"/>
              </a:lnSpc>
              <a:buFont typeface="Arial"/>
              <a:buChar char="•"/>
            </a:pPr>
            <a:r>
              <a:rPr lang="en-US" sz="4529" spc="67">
                <a:solidFill>
                  <a:srgbClr val="FFFFFE"/>
                </a:solidFill>
                <a:latin typeface="Blinker"/>
              </a:rPr>
              <a:t>Thực hiện tạo ETL, data pipeline.</a:t>
            </a:r>
          </a:p>
          <a:p>
            <a:pPr marL="977962" indent="-488981" lvl="1">
              <a:lnSpc>
                <a:spcPts val="7066"/>
              </a:lnSpc>
              <a:buFont typeface="Arial"/>
              <a:buChar char="•"/>
            </a:pPr>
            <a:r>
              <a:rPr lang="en-US" sz="4529" spc="67">
                <a:solidFill>
                  <a:srgbClr val="FFFFFE"/>
                </a:solidFill>
                <a:latin typeface="Blinker"/>
              </a:rPr>
              <a:t>Các công cụ: Databricks, Python, Power BI.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8253" y="230603"/>
            <a:ext cx="8030540" cy="143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70"/>
              </a:lnSpc>
            </a:pPr>
            <a:r>
              <a:rPr lang="en-US" sz="8407">
                <a:solidFill>
                  <a:srgbClr val="121B3C"/>
                </a:solidFill>
                <a:latin typeface="Noto Sans Bold"/>
              </a:rPr>
              <a:t>TỔNG QUAN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-474725" y="1722832"/>
            <a:ext cx="9245555" cy="1259145"/>
            <a:chOff x="0" y="0"/>
            <a:chExt cx="4476126" cy="609600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4476126" cy="609600"/>
            </a:xfrm>
            <a:custGeom>
              <a:avLst/>
              <a:gdLst/>
              <a:ahLst/>
              <a:cxnLst/>
              <a:rect r="r" b="b" t="t" l="l"/>
              <a:pathLst>
                <a:path h="609600" w="4476126">
                  <a:moveTo>
                    <a:pt x="203200" y="0"/>
                  </a:moveTo>
                  <a:lnTo>
                    <a:pt x="4476126" y="0"/>
                  </a:lnTo>
                  <a:lnTo>
                    <a:pt x="427292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21B3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629678" y="1579957"/>
            <a:ext cx="6716435" cy="106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45"/>
              </a:lnSpc>
              <a:spcBef>
                <a:spcPct val="0"/>
              </a:spcBef>
            </a:pPr>
            <a:r>
              <a:rPr lang="en-US" sz="6104">
                <a:solidFill>
                  <a:srgbClr val="FFFFFE"/>
                </a:solidFill>
                <a:latin typeface="Arimo Bold"/>
              </a:rPr>
              <a:t>Data Egineer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0" y="9258300"/>
            <a:ext cx="1695570" cy="1028700"/>
            <a:chOff x="0" y="0"/>
            <a:chExt cx="1004782" cy="609600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1004782" cy="609600"/>
            </a:xfrm>
            <a:custGeom>
              <a:avLst/>
              <a:gdLst/>
              <a:ahLst/>
              <a:cxnLst/>
              <a:rect r="r" b="b" t="t" l="l"/>
              <a:pathLst>
                <a:path h="609600" w="1004782">
                  <a:moveTo>
                    <a:pt x="203200" y="0"/>
                  </a:moveTo>
                  <a:lnTo>
                    <a:pt x="1004782" y="0"/>
                  </a:lnTo>
                  <a:lnTo>
                    <a:pt x="80158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43128" y="9432925"/>
            <a:ext cx="38557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84961"/>
                </a:solidFill>
                <a:latin typeface="League Spartan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020768" y="-248779"/>
            <a:ext cx="6855950" cy="10283926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62570" r="-62570" t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9142667"/>
            <a:ext cx="18732350" cy="1144333"/>
            <a:chOff x="0" y="0"/>
            <a:chExt cx="9978948" cy="60960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9978948" cy="609600"/>
            </a:xfrm>
            <a:custGeom>
              <a:avLst/>
              <a:gdLst/>
              <a:ahLst/>
              <a:cxnLst/>
              <a:rect r="r" b="b" t="t" l="l"/>
              <a:pathLst>
                <a:path h="609600" w="9978948">
                  <a:moveTo>
                    <a:pt x="203200" y="0"/>
                  </a:moveTo>
                  <a:lnTo>
                    <a:pt x="9978948" y="0"/>
                  </a:lnTo>
                  <a:lnTo>
                    <a:pt x="977574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495C8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766251" y="3074"/>
            <a:ext cx="1521749" cy="8797041"/>
            <a:chOff x="0" y="0"/>
            <a:chExt cx="400790" cy="2316916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00790" cy="2316916"/>
            </a:xfrm>
            <a:custGeom>
              <a:avLst/>
              <a:gdLst/>
              <a:ahLst/>
              <a:cxnLst/>
              <a:rect r="r" b="b" t="t" l="l"/>
              <a:pathLst>
                <a:path h="2316916" w="400790">
                  <a:moveTo>
                    <a:pt x="0" y="0"/>
                  </a:moveTo>
                  <a:lnTo>
                    <a:pt x="400790" y="0"/>
                  </a:lnTo>
                  <a:lnTo>
                    <a:pt x="400790" y="2316916"/>
                  </a:lnTo>
                  <a:lnTo>
                    <a:pt x="0" y="2316916"/>
                  </a:lnTo>
                  <a:close/>
                </a:path>
              </a:pathLst>
            </a:custGeom>
            <a:solidFill>
              <a:srgbClr val="5271FF">
                <a:alpha val="6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15261" y="8236236"/>
            <a:ext cx="38557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League Spartan"/>
              </a:rPr>
              <a:t>6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478253" y="3805317"/>
            <a:ext cx="12542515" cy="1267607"/>
            <a:chOff x="0" y="0"/>
            <a:chExt cx="16723353" cy="169014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322325" y="419191"/>
              <a:ext cx="16401028" cy="1270951"/>
              <a:chOff x="0" y="0"/>
              <a:chExt cx="7866600" cy="6096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7866600" cy="609600"/>
              </a:xfrm>
              <a:custGeom>
                <a:avLst/>
                <a:gdLst/>
                <a:ahLst/>
                <a:cxnLst/>
                <a:rect r="r" b="b" t="t" l="l"/>
                <a:pathLst>
                  <a:path h="609600" w="7866600">
                    <a:moveTo>
                      <a:pt x="203200" y="0"/>
                    </a:moveTo>
                    <a:lnTo>
                      <a:pt x="7866600" y="0"/>
                    </a:lnTo>
                    <a:lnTo>
                      <a:pt x="7663400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1A374D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0" y="0"/>
              <a:ext cx="1739981" cy="1209357"/>
              <a:chOff x="0" y="0"/>
              <a:chExt cx="877072" cy="6096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877072" cy="609600"/>
              </a:xfrm>
              <a:custGeom>
                <a:avLst/>
                <a:gdLst/>
                <a:ahLst/>
                <a:cxnLst/>
                <a:rect r="r" b="b" t="t" l="l"/>
                <a:pathLst>
                  <a:path h="609600" w="877072">
                    <a:moveTo>
                      <a:pt x="203200" y="0"/>
                    </a:moveTo>
                    <a:lnTo>
                      <a:pt x="877072" y="0"/>
                    </a:lnTo>
                    <a:lnTo>
                      <a:pt x="673872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286179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580489" y="207821"/>
              <a:ext cx="579004" cy="813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03"/>
                </a:lnSpc>
              </a:pPr>
              <a:r>
                <a:rPr lang="en-US" sz="3716">
                  <a:solidFill>
                    <a:srgbClr val="FFFFFF"/>
                  </a:solidFill>
                  <a:latin typeface="League Spartan"/>
                </a:rPr>
                <a:t>1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763440" y="499904"/>
              <a:ext cx="12358730" cy="950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34"/>
                </a:lnSpc>
              </a:pPr>
              <a:r>
                <a:rPr lang="en-US" sz="4167">
                  <a:solidFill>
                    <a:srgbClr val="FFFFFF"/>
                  </a:solidFill>
                  <a:latin typeface="Arimo Bold"/>
                </a:rPr>
                <a:t>Thu thập dữ liệu - Crawling/Scraping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78253" y="5244565"/>
            <a:ext cx="12542515" cy="1272093"/>
            <a:chOff x="0" y="0"/>
            <a:chExt cx="16723353" cy="1696124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322325" y="425172"/>
              <a:ext cx="16401028" cy="1270951"/>
              <a:chOff x="0" y="0"/>
              <a:chExt cx="7866600" cy="609600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0" y="0"/>
                <a:ext cx="7866600" cy="609600"/>
              </a:xfrm>
              <a:custGeom>
                <a:avLst/>
                <a:gdLst/>
                <a:ahLst/>
                <a:cxnLst/>
                <a:rect r="r" b="b" t="t" l="l"/>
                <a:pathLst>
                  <a:path h="609600" w="7866600">
                    <a:moveTo>
                      <a:pt x="203200" y="0"/>
                    </a:moveTo>
                    <a:lnTo>
                      <a:pt x="7866600" y="0"/>
                    </a:lnTo>
                    <a:lnTo>
                      <a:pt x="7663400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286179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0"/>
              <a:ext cx="1739981" cy="1209357"/>
              <a:chOff x="0" y="0"/>
              <a:chExt cx="877072" cy="6096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0"/>
                <a:ext cx="877072" cy="609600"/>
              </a:xfrm>
              <a:custGeom>
                <a:avLst/>
                <a:gdLst/>
                <a:ahLst/>
                <a:cxnLst/>
                <a:rect r="r" b="b" t="t" l="l"/>
                <a:pathLst>
                  <a:path h="609600" w="877072">
                    <a:moveTo>
                      <a:pt x="203200" y="0"/>
                    </a:moveTo>
                    <a:lnTo>
                      <a:pt x="877072" y="0"/>
                    </a:lnTo>
                    <a:lnTo>
                      <a:pt x="673872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286179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580489" y="207821"/>
              <a:ext cx="579004" cy="813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03"/>
                </a:lnSpc>
              </a:pPr>
              <a:r>
                <a:rPr lang="en-US" sz="3716">
                  <a:solidFill>
                    <a:srgbClr val="FFFFFF"/>
                  </a:solidFill>
                  <a:latin typeface="League Spartan"/>
                </a:rPr>
                <a:t>2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763440" y="320397"/>
              <a:ext cx="9966433" cy="950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34"/>
                </a:lnSpc>
              </a:pPr>
              <a:r>
                <a:rPr lang="en-US" sz="4167">
                  <a:solidFill>
                    <a:srgbClr val="FFFFFF"/>
                  </a:solidFill>
                  <a:latin typeface="Arimo Bold"/>
                </a:rPr>
                <a:t>Xử lý dữ liệu - ETL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78253" y="6687918"/>
            <a:ext cx="12542515" cy="1272093"/>
            <a:chOff x="0" y="0"/>
            <a:chExt cx="16723353" cy="1696124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322325" y="425172"/>
              <a:ext cx="16401028" cy="1270951"/>
              <a:chOff x="0" y="0"/>
              <a:chExt cx="7866600" cy="609600"/>
            </a:xfrm>
          </p:grpSpPr>
          <p:sp>
            <p:nvSpPr>
              <p:cNvPr name="Freeform 31" id="31"/>
              <p:cNvSpPr/>
              <p:nvPr/>
            </p:nvSpPr>
            <p:spPr>
              <a:xfrm>
                <a:off x="0" y="0"/>
                <a:ext cx="7866600" cy="609600"/>
              </a:xfrm>
              <a:custGeom>
                <a:avLst/>
                <a:gdLst/>
                <a:ahLst/>
                <a:cxnLst/>
                <a:rect r="r" b="b" t="t" l="l"/>
                <a:pathLst>
                  <a:path h="609600" w="7866600">
                    <a:moveTo>
                      <a:pt x="203200" y="0"/>
                    </a:moveTo>
                    <a:lnTo>
                      <a:pt x="7866600" y="0"/>
                    </a:lnTo>
                    <a:lnTo>
                      <a:pt x="7663400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494A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0" y="0"/>
              <a:ext cx="1739981" cy="1209357"/>
              <a:chOff x="0" y="0"/>
              <a:chExt cx="877072" cy="609600"/>
            </a:xfrm>
          </p:grpSpPr>
          <p:sp>
            <p:nvSpPr>
              <p:cNvPr name="Freeform 34" id="34"/>
              <p:cNvSpPr/>
              <p:nvPr/>
            </p:nvSpPr>
            <p:spPr>
              <a:xfrm>
                <a:off x="0" y="0"/>
                <a:ext cx="877072" cy="609600"/>
              </a:xfrm>
              <a:custGeom>
                <a:avLst/>
                <a:gdLst/>
                <a:ahLst/>
                <a:cxnLst/>
                <a:rect r="r" b="b" t="t" l="l"/>
                <a:pathLst>
                  <a:path h="609600" w="877072">
                    <a:moveTo>
                      <a:pt x="203200" y="0"/>
                    </a:moveTo>
                    <a:lnTo>
                      <a:pt x="877072" y="0"/>
                    </a:lnTo>
                    <a:lnTo>
                      <a:pt x="673872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286179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101600" y="-38100"/>
                <a:ext cx="609600" cy="6477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580489" y="207821"/>
              <a:ext cx="579004" cy="813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203"/>
                </a:lnSpc>
              </a:pPr>
              <a:r>
                <a:rPr lang="en-US" sz="3716">
                  <a:solidFill>
                    <a:srgbClr val="FFFFFF"/>
                  </a:solidFill>
                  <a:latin typeface="League Spartan"/>
                </a:rPr>
                <a:t>3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763440" y="555878"/>
              <a:ext cx="14439213" cy="9415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33"/>
                </a:lnSpc>
              </a:pPr>
              <a:r>
                <a:rPr lang="en-US" sz="4167">
                  <a:solidFill>
                    <a:srgbClr val="FFFFFF"/>
                  </a:solidFill>
                  <a:latin typeface="Arimo Bold"/>
                </a:rPr>
                <a:t>Phân tích/trực quan hoá dữ liệu - Visualize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0" y="9258300"/>
            <a:ext cx="1695570" cy="1028700"/>
            <a:chOff x="0" y="0"/>
            <a:chExt cx="1004782" cy="609600"/>
          </a:xfrm>
        </p:grpSpPr>
        <p:sp>
          <p:nvSpPr>
            <p:cNvPr name="Freeform 39" id="39"/>
            <p:cNvSpPr/>
            <p:nvPr/>
          </p:nvSpPr>
          <p:spPr>
            <a:xfrm>
              <a:off x="0" y="0"/>
              <a:ext cx="1004782" cy="609600"/>
            </a:xfrm>
            <a:custGeom>
              <a:avLst/>
              <a:gdLst/>
              <a:ahLst/>
              <a:cxnLst/>
              <a:rect r="r" b="b" t="t" l="l"/>
              <a:pathLst>
                <a:path h="609600" w="1004782">
                  <a:moveTo>
                    <a:pt x="203200" y="0"/>
                  </a:moveTo>
                  <a:lnTo>
                    <a:pt x="1004782" y="0"/>
                  </a:lnTo>
                  <a:lnTo>
                    <a:pt x="80158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643128" y="9432925"/>
            <a:ext cx="38557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84961"/>
                </a:solidFill>
                <a:latin typeface="League Spartan"/>
              </a:rPr>
              <a:t>1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78253" y="230603"/>
            <a:ext cx="8030540" cy="143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70"/>
              </a:lnSpc>
            </a:pPr>
            <a:r>
              <a:rPr lang="en-US" sz="8407">
                <a:solidFill>
                  <a:srgbClr val="121B3C"/>
                </a:solidFill>
                <a:latin typeface="Noto Sans Bold"/>
              </a:rPr>
              <a:t>TỔNG QUAN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-474725" y="1722832"/>
            <a:ext cx="9245555" cy="1259145"/>
            <a:chOff x="0" y="0"/>
            <a:chExt cx="4476126" cy="609600"/>
          </a:xfrm>
        </p:grpSpPr>
        <p:sp>
          <p:nvSpPr>
            <p:cNvPr name="Freeform 44" id="44"/>
            <p:cNvSpPr/>
            <p:nvPr/>
          </p:nvSpPr>
          <p:spPr>
            <a:xfrm>
              <a:off x="0" y="0"/>
              <a:ext cx="4476126" cy="609600"/>
            </a:xfrm>
            <a:custGeom>
              <a:avLst/>
              <a:gdLst/>
              <a:ahLst/>
              <a:cxnLst/>
              <a:rect r="r" b="b" t="t" l="l"/>
              <a:pathLst>
                <a:path h="609600" w="4476126">
                  <a:moveTo>
                    <a:pt x="203200" y="0"/>
                  </a:moveTo>
                  <a:lnTo>
                    <a:pt x="4476126" y="0"/>
                  </a:lnTo>
                  <a:lnTo>
                    <a:pt x="427292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21B3C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629678" y="1579957"/>
            <a:ext cx="6716435" cy="106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45"/>
              </a:lnSpc>
              <a:spcBef>
                <a:spcPct val="0"/>
              </a:spcBef>
            </a:pPr>
            <a:r>
              <a:rPr lang="en-US" sz="6104">
                <a:solidFill>
                  <a:srgbClr val="FFFFFE"/>
                </a:solidFill>
                <a:latin typeface="Arimo Bold"/>
              </a:rPr>
              <a:t>Data Egineer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78871" y="2644111"/>
            <a:ext cx="18470962" cy="5758615"/>
            <a:chOff x="0" y="0"/>
            <a:chExt cx="1955314" cy="6096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55314" cy="609600"/>
            </a:xfrm>
            <a:custGeom>
              <a:avLst/>
              <a:gdLst/>
              <a:ahLst/>
              <a:cxnLst/>
              <a:rect r="r" b="b" t="t" l="l"/>
              <a:pathLst>
                <a:path h="609600" w="1955314">
                  <a:moveTo>
                    <a:pt x="203200" y="0"/>
                  </a:moveTo>
                  <a:lnTo>
                    <a:pt x="1955314" y="0"/>
                  </a:lnTo>
                  <a:lnTo>
                    <a:pt x="175211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6D85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-724196">
            <a:off x="11594913" y="-862660"/>
            <a:ext cx="12965069" cy="11149959"/>
            <a:chOff x="0" y="0"/>
            <a:chExt cx="6350000" cy="5461000"/>
          </a:xfrm>
        </p:grpSpPr>
        <p:sp>
          <p:nvSpPr>
            <p:cNvPr name="Freeform 6" id="6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r="r" b="b" t="t" l="l"/>
              <a:pathLst>
                <a:path h="5396230" w="6230874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2"/>
              <a:stretch>
                <a:fillRect l="-30724" r="0" t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1788976">
            <a:off x="17528811" y="-4543875"/>
            <a:ext cx="2701968" cy="13451444"/>
            <a:chOff x="0" y="0"/>
            <a:chExt cx="711630" cy="354276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711630" cy="3542767"/>
            </a:xfrm>
            <a:custGeom>
              <a:avLst/>
              <a:gdLst/>
              <a:ahLst/>
              <a:cxnLst/>
              <a:rect r="r" b="b" t="t" l="l"/>
              <a:pathLst>
                <a:path h="3542767" w="711630">
                  <a:moveTo>
                    <a:pt x="0" y="0"/>
                  </a:moveTo>
                  <a:lnTo>
                    <a:pt x="711630" y="0"/>
                  </a:lnTo>
                  <a:lnTo>
                    <a:pt x="711630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121B3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1788976">
            <a:off x="16208870" y="-2669409"/>
            <a:ext cx="2117425" cy="13451444"/>
            <a:chOff x="0" y="0"/>
            <a:chExt cx="557676" cy="3542767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57676" cy="3542767"/>
            </a:xfrm>
            <a:custGeom>
              <a:avLst/>
              <a:gdLst/>
              <a:ahLst/>
              <a:cxnLst/>
              <a:rect r="r" b="b" t="t" l="l"/>
              <a:pathLst>
                <a:path h="3542767" w="557676">
                  <a:moveTo>
                    <a:pt x="0" y="0"/>
                  </a:moveTo>
                  <a:lnTo>
                    <a:pt x="557676" y="0"/>
                  </a:lnTo>
                  <a:lnTo>
                    <a:pt x="557676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5494AF">
                <a:alpha val="6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9258300"/>
            <a:ext cx="1695570" cy="1028700"/>
            <a:chOff x="0" y="0"/>
            <a:chExt cx="1004782" cy="609600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1004782" cy="609600"/>
            </a:xfrm>
            <a:custGeom>
              <a:avLst/>
              <a:gdLst/>
              <a:ahLst/>
              <a:cxnLst/>
              <a:rect r="r" b="b" t="t" l="l"/>
              <a:pathLst>
                <a:path h="609600" w="1004782">
                  <a:moveTo>
                    <a:pt x="203200" y="0"/>
                  </a:moveTo>
                  <a:lnTo>
                    <a:pt x="1004782" y="0"/>
                  </a:lnTo>
                  <a:lnTo>
                    <a:pt x="80158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6D85">
                <a:alpha val="6000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0" y="1552275"/>
            <a:ext cx="9245555" cy="1259145"/>
            <a:chOff x="0" y="0"/>
            <a:chExt cx="4476126" cy="60960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4476126" cy="609600"/>
            </a:xfrm>
            <a:custGeom>
              <a:avLst/>
              <a:gdLst/>
              <a:ahLst/>
              <a:cxnLst/>
              <a:rect r="r" b="b" t="t" l="l"/>
              <a:pathLst>
                <a:path h="609600" w="4476126">
                  <a:moveTo>
                    <a:pt x="203200" y="0"/>
                  </a:moveTo>
                  <a:lnTo>
                    <a:pt x="4476126" y="0"/>
                  </a:lnTo>
                  <a:lnTo>
                    <a:pt x="427292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21B3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412161" y="750409"/>
            <a:ext cx="888898" cy="686674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643128" y="9432925"/>
            <a:ext cx="38557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League Spartan"/>
              </a:rPr>
              <a:t>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89047" y="3031044"/>
            <a:ext cx="13248509" cy="490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oto Sans"/>
              </a:rPr>
              <a:t>Nền tảng điện toán đám mây công cộng.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oto Sans"/>
              </a:rPr>
              <a:t>Được sử dụng cho các dịch vụ phân tích, lưu trữ mạng, ảo hóa máy tính, ...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oto Sans"/>
              </a:rPr>
              <a:t>Đáng tin cậy, hỗ trợ nhiều nền tảng, tiết kiệm chi phí.</a:t>
            </a:r>
          </a:p>
          <a:p>
            <a:pPr algn="just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Noto Sans"/>
              </a:rPr>
              <a:t>Cung cấp: Cơ sở hạ tầng, nền tảng, phầm mềm dưới dạng dịch vụ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9047" y="295649"/>
            <a:ext cx="8030540" cy="143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70"/>
              </a:lnSpc>
            </a:pPr>
            <a:r>
              <a:rPr lang="en-US" sz="8407">
                <a:solidFill>
                  <a:srgbClr val="121B3C"/>
                </a:solidFill>
                <a:latin typeface="Noto Sans Bold"/>
              </a:rPr>
              <a:t>TỔNG QU   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9678" y="1579957"/>
            <a:ext cx="6716435" cy="106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45"/>
              </a:lnSpc>
              <a:spcBef>
                <a:spcPct val="0"/>
              </a:spcBef>
            </a:pPr>
            <a:r>
              <a:rPr lang="en-US" sz="6104">
                <a:solidFill>
                  <a:srgbClr val="FFFFFE"/>
                </a:solidFill>
                <a:latin typeface="Arimo Bold"/>
              </a:rPr>
              <a:t>Microsoft Azure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788976">
            <a:off x="16208870" y="-2669409"/>
            <a:ext cx="2117425" cy="13451444"/>
            <a:chOff x="0" y="0"/>
            <a:chExt cx="557676" cy="354276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557676" cy="3542767"/>
            </a:xfrm>
            <a:custGeom>
              <a:avLst/>
              <a:gdLst/>
              <a:ahLst/>
              <a:cxnLst/>
              <a:rect r="r" b="b" t="t" l="l"/>
              <a:pathLst>
                <a:path h="3542767" w="557676">
                  <a:moveTo>
                    <a:pt x="0" y="0"/>
                  </a:moveTo>
                  <a:lnTo>
                    <a:pt x="557676" y="0"/>
                  </a:lnTo>
                  <a:lnTo>
                    <a:pt x="557676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256D85">
                <a:alpha val="6000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17003" y="3116807"/>
            <a:ext cx="14470997" cy="6141493"/>
            <a:chOff x="0" y="0"/>
            <a:chExt cx="1531882" cy="650131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531882" cy="650131"/>
            </a:xfrm>
            <a:custGeom>
              <a:avLst/>
              <a:gdLst/>
              <a:ahLst/>
              <a:cxnLst/>
              <a:rect r="r" b="b" t="t" l="l"/>
              <a:pathLst>
                <a:path h="650131" w="1531882">
                  <a:moveTo>
                    <a:pt x="203200" y="0"/>
                  </a:moveTo>
                  <a:lnTo>
                    <a:pt x="1531882" y="0"/>
                  </a:lnTo>
                  <a:lnTo>
                    <a:pt x="1328682" y="650131"/>
                  </a:lnTo>
                  <a:lnTo>
                    <a:pt x="0" y="65013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84961">
                <a:alpha val="6000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383381" y="5455585"/>
            <a:ext cx="15275273" cy="5758615"/>
            <a:chOff x="0" y="0"/>
            <a:chExt cx="1617022" cy="60960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617022" cy="609600"/>
            </a:xfrm>
            <a:custGeom>
              <a:avLst/>
              <a:gdLst/>
              <a:ahLst/>
              <a:cxnLst/>
              <a:rect r="r" b="b" t="t" l="l"/>
              <a:pathLst>
                <a:path h="609600" w="1617022">
                  <a:moveTo>
                    <a:pt x="203200" y="0"/>
                  </a:moveTo>
                  <a:lnTo>
                    <a:pt x="1617022" y="0"/>
                  </a:lnTo>
                  <a:lnTo>
                    <a:pt x="141382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6D85">
                <a:alpha val="6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038973" y="4057938"/>
            <a:ext cx="4360336" cy="5200362"/>
            <a:chOff x="0" y="0"/>
            <a:chExt cx="1148401" cy="1369643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148401" cy="1369643"/>
            </a:xfrm>
            <a:custGeom>
              <a:avLst/>
              <a:gdLst/>
              <a:ahLst/>
              <a:cxnLst/>
              <a:rect r="r" b="b" t="t" l="l"/>
              <a:pathLst>
                <a:path h="1369643" w="1148401">
                  <a:moveTo>
                    <a:pt x="0" y="0"/>
                  </a:moveTo>
                  <a:lnTo>
                    <a:pt x="1148401" y="0"/>
                  </a:lnTo>
                  <a:lnTo>
                    <a:pt x="1148401" y="1369643"/>
                  </a:lnTo>
                  <a:lnTo>
                    <a:pt x="0" y="1369643"/>
                  </a:lnTo>
                  <a:close/>
                </a:path>
              </a:pathLst>
            </a:custGeom>
            <a:solidFill>
              <a:srgbClr val="121B3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75929" y="4057938"/>
            <a:ext cx="4360336" cy="5200362"/>
            <a:chOff x="0" y="0"/>
            <a:chExt cx="1148401" cy="1369643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148401" cy="1369643"/>
            </a:xfrm>
            <a:custGeom>
              <a:avLst/>
              <a:gdLst/>
              <a:ahLst/>
              <a:cxnLst/>
              <a:rect r="r" b="b" t="t" l="l"/>
              <a:pathLst>
                <a:path h="1369643" w="1148401">
                  <a:moveTo>
                    <a:pt x="0" y="0"/>
                  </a:moveTo>
                  <a:lnTo>
                    <a:pt x="1148401" y="0"/>
                  </a:lnTo>
                  <a:lnTo>
                    <a:pt x="1148401" y="1369643"/>
                  </a:lnTo>
                  <a:lnTo>
                    <a:pt x="0" y="1369643"/>
                  </a:lnTo>
                  <a:close/>
                </a:path>
              </a:pathLst>
            </a:custGeom>
            <a:solidFill>
              <a:srgbClr val="121B3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888691" y="4057938"/>
            <a:ext cx="4360336" cy="5200362"/>
            <a:chOff x="0" y="0"/>
            <a:chExt cx="1148401" cy="1369643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148401" cy="1369643"/>
            </a:xfrm>
            <a:custGeom>
              <a:avLst/>
              <a:gdLst/>
              <a:ahLst/>
              <a:cxnLst/>
              <a:rect r="r" b="b" t="t" l="l"/>
              <a:pathLst>
                <a:path h="1369643" w="1148401">
                  <a:moveTo>
                    <a:pt x="0" y="0"/>
                  </a:moveTo>
                  <a:lnTo>
                    <a:pt x="1148401" y="0"/>
                  </a:lnTo>
                  <a:lnTo>
                    <a:pt x="1148401" y="1369643"/>
                  </a:lnTo>
                  <a:lnTo>
                    <a:pt x="0" y="1369643"/>
                  </a:lnTo>
                  <a:close/>
                </a:path>
              </a:pathLst>
            </a:custGeom>
            <a:solidFill>
              <a:srgbClr val="121B3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332552" y="2915963"/>
            <a:ext cx="1773177" cy="177317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56D8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257411" y="2915963"/>
            <a:ext cx="1773177" cy="177317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56D85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133388" y="2915963"/>
            <a:ext cx="1773177" cy="177317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56D85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1788976">
            <a:off x="17528811" y="-4543875"/>
            <a:ext cx="2701968" cy="13451444"/>
            <a:chOff x="0" y="0"/>
            <a:chExt cx="711630" cy="3542767"/>
          </a:xfrm>
        </p:grpSpPr>
        <p:sp>
          <p:nvSpPr>
            <p:cNvPr name="Freeform 30" id="30"/>
            <p:cNvSpPr/>
            <p:nvPr/>
          </p:nvSpPr>
          <p:spPr>
            <a:xfrm>
              <a:off x="0" y="0"/>
              <a:ext cx="711630" cy="3542767"/>
            </a:xfrm>
            <a:custGeom>
              <a:avLst/>
              <a:gdLst/>
              <a:ahLst/>
              <a:cxnLst/>
              <a:rect r="r" b="b" t="t" l="l"/>
              <a:pathLst>
                <a:path h="3542767" w="711630">
                  <a:moveTo>
                    <a:pt x="0" y="0"/>
                  </a:moveTo>
                  <a:lnTo>
                    <a:pt x="711630" y="0"/>
                  </a:lnTo>
                  <a:lnTo>
                    <a:pt x="711630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121B3C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0" y="9258300"/>
            <a:ext cx="1695570" cy="1028700"/>
            <a:chOff x="0" y="0"/>
            <a:chExt cx="1004782" cy="609600"/>
          </a:xfrm>
        </p:grpSpPr>
        <p:sp>
          <p:nvSpPr>
            <p:cNvPr name="Freeform 33" id="33"/>
            <p:cNvSpPr/>
            <p:nvPr/>
          </p:nvSpPr>
          <p:spPr>
            <a:xfrm>
              <a:off x="0" y="0"/>
              <a:ext cx="1004782" cy="609600"/>
            </a:xfrm>
            <a:custGeom>
              <a:avLst/>
              <a:gdLst/>
              <a:ahLst/>
              <a:cxnLst/>
              <a:rect r="r" b="b" t="t" l="l"/>
              <a:pathLst>
                <a:path h="609600" w="1004782">
                  <a:moveTo>
                    <a:pt x="203200" y="0"/>
                  </a:moveTo>
                  <a:lnTo>
                    <a:pt x="1004782" y="0"/>
                  </a:lnTo>
                  <a:lnTo>
                    <a:pt x="80158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321563" y="3116807"/>
            <a:ext cx="1396828" cy="1396828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38" id="38"/>
          <p:cNvPicPr>
            <a:picLocks noChangeAspect="true"/>
          </p:cNvPicPr>
          <p:nvPr/>
        </p:nvPicPr>
        <p:blipFill>
          <a:blip r:embed="rId2"/>
          <a:srcRect l="10689" t="11518" r="12989" b="7952"/>
          <a:stretch>
            <a:fillRect/>
          </a:stretch>
        </p:blipFill>
        <p:spPr>
          <a:xfrm flipH="false" flipV="false" rot="0">
            <a:off x="13325475" y="3372697"/>
            <a:ext cx="1486768" cy="885046"/>
          </a:xfrm>
          <a:prstGeom prst="rect">
            <a:avLst/>
          </a:prstGeom>
        </p:spPr>
      </p:pic>
      <p:grpSp>
        <p:nvGrpSpPr>
          <p:cNvPr name="Group 39" id="39"/>
          <p:cNvGrpSpPr/>
          <p:nvPr/>
        </p:nvGrpSpPr>
        <p:grpSpPr>
          <a:xfrm rot="0">
            <a:off x="3520727" y="3104138"/>
            <a:ext cx="1396828" cy="1396828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42" id="42"/>
          <p:cNvPicPr>
            <a:picLocks noChangeAspect="true"/>
          </p:cNvPicPr>
          <p:nvPr/>
        </p:nvPicPr>
        <p:blipFill>
          <a:blip r:embed="rId3"/>
          <a:srcRect l="19304" t="14815" r="19791" b="17336"/>
          <a:stretch>
            <a:fillRect/>
          </a:stretch>
        </p:blipFill>
        <p:spPr>
          <a:xfrm flipH="false" flipV="false" rot="0">
            <a:off x="3583271" y="3290990"/>
            <a:ext cx="1271739" cy="818558"/>
          </a:xfrm>
          <a:prstGeom prst="rect">
            <a:avLst/>
          </a:prstGeom>
        </p:spPr>
      </p:pic>
      <p:grpSp>
        <p:nvGrpSpPr>
          <p:cNvPr name="Group 43" id="43"/>
          <p:cNvGrpSpPr/>
          <p:nvPr/>
        </p:nvGrpSpPr>
        <p:grpSpPr>
          <a:xfrm rot="0">
            <a:off x="8445586" y="3116807"/>
            <a:ext cx="1396828" cy="1396828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46" id="46"/>
          <p:cNvPicPr>
            <a:picLocks noChangeAspect="true"/>
          </p:cNvPicPr>
          <p:nvPr/>
        </p:nvPicPr>
        <p:blipFill>
          <a:blip r:embed="rId4"/>
          <a:srcRect l="213" t="0" r="213" b="0"/>
          <a:stretch>
            <a:fillRect/>
          </a:stretch>
        </p:blipFill>
        <p:spPr>
          <a:xfrm flipH="false" flipV="false" rot="0">
            <a:off x="8571668" y="3499685"/>
            <a:ext cx="1168859" cy="609864"/>
          </a:xfrm>
          <a:prstGeom prst="rect">
            <a:avLst/>
          </a:prstGeom>
        </p:spPr>
      </p:pic>
      <p:sp>
        <p:nvSpPr>
          <p:cNvPr name="TextBox 47" id="47"/>
          <p:cNvSpPr txBox="true"/>
          <p:nvPr/>
        </p:nvSpPr>
        <p:spPr>
          <a:xfrm rot="0">
            <a:off x="541128" y="222549"/>
            <a:ext cx="8030540" cy="143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70"/>
              </a:lnSpc>
            </a:pPr>
            <a:r>
              <a:rPr lang="en-US" sz="8407">
                <a:solidFill>
                  <a:srgbClr val="121B3C"/>
                </a:solidFill>
                <a:latin typeface="Noto Sans Bold"/>
              </a:rPr>
              <a:t>TỔNG QUAN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-403637" y="1656818"/>
            <a:ext cx="9245555" cy="1259145"/>
            <a:chOff x="0" y="0"/>
            <a:chExt cx="4476126" cy="609600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4476126" cy="609600"/>
            </a:xfrm>
            <a:custGeom>
              <a:avLst/>
              <a:gdLst/>
              <a:ahLst/>
              <a:cxnLst/>
              <a:rect r="r" b="b" t="t" l="l"/>
              <a:pathLst>
                <a:path h="609600" w="4476126">
                  <a:moveTo>
                    <a:pt x="203200" y="0"/>
                  </a:moveTo>
                  <a:lnTo>
                    <a:pt x="4476126" y="0"/>
                  </a:lnTo>
                  <a:lnTo>
                    <a:pt x="427292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21B3C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2373630" y="5674660"/>
            <a:ext cx="3691022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E"/>
                </a:solidFill>
                <a:latin typeface="Blinker"/>
              </a:rPr>
              <a:t>Nền tảng khoa học dữ liệu đám mây, kết hợp tốt data warehouses, data lakes và lakehouse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373630" y="4908215"/>
            <a:ext cx="369102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E"/>
                </a:solidFill>
                <a:latin typeface="Blinker Bold"/>
              </a:rPr>
              <a:t>Kết  hợp đa dạng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310586" y="5674660"/>
            <a:ext cx="3691022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E"/>
                </a:solidFill>
                <a:latin typeface="Blinker"/>
              </a:rPr>
              <a:t>Xây dựng từ Apache Spark hỗ trợ xử lý dữ liệu với tốc độ nhanh và toàn vẹn.</a:t>
            </a:r>
            <a:r>
              <a:rPr lang="en-US" sz="3000">
                <a:solidFill>
                  <a:srgbClr val="FFFFFE"/>
                </a:solidFill>
                <a:latin typeface="Blinker"/>
              </a:rPr>
              <a:t> 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7310586" y="4908215"/>
            <a:ext cx="369102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E"/>
                </a:solidFill>
                <a:latin typeface="Blinker Bold"/>
              </a:rPr>
              <a:t>Hiệu xuất cao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2174466" y="5674660"/>
            <a:ext cx="3691022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E"/>
                </a:solidFill>
                <a:latin typeface="Blinker"/>
              </a:rPr>
              <a:t>Hỗ trợ trên ba nền tảng lớn hiện nay là Microsoft Azure, amazon web services và google cloud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2174466" y="4908215"/>
            <a:ext cx="369102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E"/>
                </a:solidFill>
                <a:latin typeface="Blinker Bold"/>
              </a:rPr>
              <a:t>Đa nền tảng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643128" y="9432925"/>
            <a:ext cx="38557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84961"/>
                </a:solidFill>
                <a:latin typeface="League Spartan"/>
              </a:rPr>
              <a:t>6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43128" y="1604159"/>
            <a:ext cx="4211883" cy="106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45"/>
              </a:lnSpc>
              <a:spcBef>
                <a:spcPct val="0"/>
              </a:spcBef>
            </a:pPr>
            <a:r>
              <a:rPr lang="en-US" sz="6104">
                <a:solidFill>
                  <a:srgbClr val="FFFFFE"/>
                </a:solidFill>
                <a:latin typeface="Arimo Bold"/>
              </a:rPr>
              <a:t>Databricks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286769" y="131126"/>
            <a:ext cx="11961628" cy="10287000"/>
            <a:chOff x="0" y="0"/>
            <a:chExt cx="6350000" cy="5461000"/>
          </a:xfrm>
        </p:grpSpPr>
        <p:sp>
          <p:nvSpPr>
            <p:cNvPr name="Freeform 3" id="3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r="r" b="b" t="t" l="l"/>
              <a:pathLst>
                <a:path h="5396230" w="6230874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2"/>
              <a:stretch>
                <a:fillRect l="-37973" r="-26206" t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788976">
            <a:off x="17528811" y="-4543875"/>
            <a:ext cx="2701968" cy="13451444"/>
            <a:chOff x="0" y="0"/>
            <a:chExt cx="711630" cy="3542767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711630" cy="3542767"/>
            </a:xfrm>
            <a:custGeom>
              <a:avLst/>
              <a:gdLst/>
              <a:ahLst/>
              <a:cxnLst/>
              <a:rect r="r" b="b" t="t" l="l"/>
              <a:pathLst>
                <a:path h="3542767" w="711630">
                  <a:moveTo>
                    <a:pt x="0" y="0"/>
                  </a:moveTo>
                  <a:lnTo>
                    <a:pt x="711630" y="0"/>
                  </a:lnTo>
                  <a:lnTo>
                    <a:pt x="711630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38496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1788976">
            <a:off x="16208870" y="-2669409"/>
            <a:ext cx="2117425" cy="13451444"/>
            <a:chOff x="0" y="0"/>
            <a:chExt cx="557676" cy="354276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557676" cy="3542767"/>
            </a:xfrm>
            <a:custGeom>
              <a:avLst/>
              <a:gdLst/>
              <a:ahLst/>
              <a:cxnLst/>
              <a:rect r="r" b="b" t="t" l="l"/>
              <a:pathLst>
                <a:path h="3542767" w="557676">
                  <a:moveTo>
                    <a:pt x="0" y="0"/>
                  </a:moveTo>
                  <a:lnTo>
                    <a:pt x="557676" y="0"/>
                  </a:lnTo>
                  <a:lnTo>
                    <a:pt x="557676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5271FF">
                <a:alpha val="6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63474" y="9389426"/>
            <a:ext cx="1695570" cy="1028700"/>
            <a:chOff x="0" y="0"/>
            <a:chExt cx="1004782" cy="6096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004782" cy="609600"/>
            </a:xfrm>
            <a:custGeom>
              <a:avLst/>
              <a:gdLst/>
              <a:ahLst/>
              <a:cxnLst/>
              <a:rect r="r" b="b" t="t" l="l"/>
              <a:pathLst>
                <a:path h="609600" w="1004782">
                  <a:moveTo>
                    <a:pt x="203200" y="0"/>
                  </a:moveTo>
                  <a:lnTo>
                    <a:pt x="1004782" y="0"/>
                  </a:lnTo>
                  <a:lnTo>
                    <a:pt x="80158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34BC8">
                <a:alpha val="6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91525" y="9501188"/>
            <a:ext cx="38557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League Spartan"/>
              </a:rPr>
              <a:t>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77769" y="3098307"/>
            <a:ext cx="211547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1A374D"/>
                </a:solidFill>
                <a:latin typeface="HK Grotesk Medium Bold"/>
              </a:rPr>
              <a:t>STEP 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77769" y="4447790"/>
            <a:ext cx="211547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121B3C"/>
                </a:solidFill>
                <a:latin typeface="HK Grotesk Medium Bold"/>
              </a:rPr>
              <a:t>STEP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77769" y="5847965"/>
            <a:ext cx="211547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121B3C"/>
                </a:solidFill>
                <a:latin typeface="HK Grotesk Medium Bold"/>
              </a:rPr>
              <a:t>STEP 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77769" y="7238615"/>
            <a:ext cx="211547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121B3C"/>
                </a:solidFill>
                <a:latin typeface="HK Grotesk Medium Bold"/>
              </a:rPr>
              <a:t>STEP 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45998" y="3074812"/>
            <a:ext cx="595922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"/>
              </a:rPr>
              <a:t>Lựa chọn trang web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818588" y="4389328"/>
            <a:ext cx="61563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"/>
              </a:rPr>
              <a:t>Phân tích cấu trúc HTML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77127" y="5771765"/>
            <a:ext cx="61159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"/>
              </a:rPr>
              <a:t>Lựa chọn thông tin cần lấy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77652" y="7125335"/>
            <a:ext cx="1242296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"/>
              </a:rPr>
              <a:t>Xác định các thẻ chứa các thông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"/>
              </a:rPr>
              <a:t>tin cần lấy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077769" y="8953500"/>
            <a:ext cx="2115473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1A374D"/>
                </a:solidFill>
                <a:latin typeface="HK Grotesk Medium Bold"/>
              </a:rPr>
              <a:t>STEP 5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077127" y="8886825"/>
            <a:ext cx="70679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"/>
              </a:rPr>
              <a:t>Viết code Python để lấy dữ liệu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3460" y="90005"/>
            <a:ext cx="8030540" cy="143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70"/>
              </a:lnSpc>
            </a:pPr>
            <a:r>
              <a:rPr lang="en-US" sz="8407">
                <a:solidFill>
                  <a:srgbClr val="121B3C"/>
                </a:solidFill>
                <a:latin typeface="Noto Sans Bold"/>
              </a:rPr>
              <a:t>TRIỂN KHAI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-785884" y="1439497"/>
            <a:ext cx="11544843" cy="1259145"/>
            <a:chOff x="0" y="0"/>
            <a:chExt cx="5589299" cy="609600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5589299" cy="609600"/>
            </a:xfrm>
            <a:custGeom>
              <a:avLst/>
              <a:gdLst/>
              <a:ahLst/>
              <a:cxnLst/>
              <a:rect r="r" b="b" t="t" l="l"/>
              <a:pathLst>
                <a:path h="609600" w="5589299">
                  <a:moveTo>
                    <a:pt x="203200" y="0"/>
                  </a:moveTo>
                  <a:lnTo>
                    <a:pt x="5589299" y="0"/>
                  </a:lnTo>
                  <a:lnTo>
                    <a:pt x="538609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21B3C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96765" y="1381399"/>
            <a:ext cx="10855858" cy="106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45"/>
              </a:lnSpc>
              <a:spcBef>
                <a:spcPct val="0"/>
              </a:spcBef>
            </a:pPr>
            <a:r>
              <a:rPr lang="en-US" sz="6104">
                <a:solidFill>
                  <a:srgbClr val="FFFFFE"/>
                </a:solidFill>
                <a:latin typeface="Arimo Bold"/>
              </a:rPr>
              <a:t>Thu thập dữ liệu - Scraping</a:t>
            </a:r>
          </a:p>
        </p:txBody>
      </p:sp>
      <p:sp>
        <p:nvSpPr>
          <p:cNvPr name="AutoShape 29" id="29"/>
          <p:cNvSpPr/>
          <p:nvPr/>
        </p:nvSpPr>
        <p:spPr>
          <a:xfrm rot="-10800000">
            <a:off x="2162529" y="3698382"/>
            <a:ext cx="6066516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0" id="30"/>
          <p:cNvSpPr/>
          <p:nvPr/>
        </p:nvSpPr>
        <p:spPr>
          <a:xfrm rot="-10800000">
            <a:off x="2162529" y="5047865"/>
            <a:ext cx="7142692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1" id="31"/>
          <p:cNvSpPr/>
          <p:nvPr/>
        </p:nvSpPr>
        <p:spPr>
          <a:xfrm rot="-10800000">
            <a:off x="2162529" y="6448040"/>
            <a:ext cx="7812397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2" id="32"/>
          <p:cNvSpPr/>
          <p:nvPr/>
        </p:nvSpPr>
        <p:spPr>
          <a:xfrm rot="-10800000">
            <a:off x="2231198" y="8305800"/>
            <a:ext cx="8913927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3" id="33"/>
          <p:cNvSpPr/>
          <p:nvPr/>
        </p:nvSpPr>
        <p:spPr>
          <a:xfrm rot="-10800000">
            <a:off x="2231198" y="9577388"/>
            <a:ext cx="9400352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663" r="0" b="663"/>
          <a:stretch>
            <a:fillRect/>
          </a:stretch>
        </p:blipFill>
        <p:spPr>
          <a:xfrm flipH="false" flipV="false" rot="0">
            <a:off x="389033" y="2874203"/>
            <a:ext cx="14162486" cy="7362319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4363482" y="251930"/>
            <a:ext cx="11961628" cy="10287000"/>
            <a:chOff x="0" y="0"/>
            <a:chExt cx="6350000" cy="5461000"/>
          </a:xfrm>
        </p:grpSpPr>
        <p:sp>
          <p:nvSpPr>
            <p:cNvPr name="Freeform 4" id="4"/>
            <p:cNvSpPr/>
            <p:nvPr/>
          </p:nvSpPr>
          <p:spPr>
            <a:xfrm>
              <a:off x="59563" y="32385"/>
              <a:ext cx="6230874" cy="5396230"/>
            </a:xfrm>
            <a:custGeom>
              <a:avLst/>
              <a:gdLst/>
              <a:ahLst/>
              <a:cxnLst/>
              <a:rect r="r" b="b" t="t" l="l"/>
              <a:pathLst>
                <a:path h="5396230" w="6230874">
                  <a:moveTo>
                    <a:pt x="3115437" y="0"/>
                  </a:moveTo>
                  <a:lnTo>
                    <a:pt x="0" y="5396230"/>
                  </a:lnTo>
                  <a:lnTo>
                    <a:pt x="6230874" y="5396230"/>
                  </a:lnTo>
                  <a:close/>
                </a:path>
              </a:pathLst>
            </a:custGeom>
            <a:blipFill>
              <a:blip r:embed="rId3"/>
              <a:stretch>
                <a:fillRect l="-24153" r="-40026" t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1788976">
            <a:off x="17528811" y="-4543875"/>
            <a:ext cx="2701968" cy="13451444"/>
            <a:chOff x="0" y="0"/>
            <a:chExt cx="711630" cy="3542767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711630" cy="3542767"/>
            </a:xfrm>
            <a:custGeom>
              <a:avLst/>
              <a:gdLst/>
              <a:ahLst/>
              <a:cxnLst/>
              <a:rect r="r" b="b" t="t" l="l"/>
              <a:pathLst>
                <a:path h="3542767" w="711630">
                  <a:moveTo>
                    <a:pt x="0" y="0"/>
                  </a:moveTo>
                  <a:lnTo>
                    <a:pt x="711630" y="0"/>
                  </a:lnTo>
                  <a:lnTo>
                    <a:pt x="711630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38496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788976">
            <a:off x="16208870" y="-2669409"/>
            <a:ext cx="2117425" cy="13451444"/>
            <a:chOff x="0" y="0"/>
            <a:chExt cx="557676" cy="3542767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557676" cy="3542767"/>
            </a:xfrm>
            <a:custGeom>
              <a:avLst/>
              <a:gdLst/>
              <a:ahLst/>
              <a:cxnLst/>
              <a:rect r="r" b="b" t="t" l="l"/>
              <a:pathLst>
                <a:path h="3542767" w="557676">
                  <a:moveTo>
                    <a:pt x="0" y="0"/>
                  </a:moveTo>
                  <a:lnTo>
                    <a:pt x="557676" y="0"/>
                  </a:lnTo>
                  <a:lnTo>
                    <a:pt x="557676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5271FF">
                <a:alpha val="6000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13460" y="90005"/>
            <a:ext cx="8030540" cy="143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70"/>
              </a:lnSpc>
            </a:pPr>
            <a:r>
              <a:rPr lang="en-US" sz="8407">
                <a:solidFill>
                  <a:srgbClr val="121B3C"/>
                </a:solidFill>
                <a:latin typeface="Noto Sans Bold"/>
              </a:rPr>
              <a:t>TRIỂN KHAI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785884" y="1439497"/>
            <a:ext cx="9014929" cy="1259145"/>
            <a:chOff x="0" y="0"/>
            <a:chExt cx="4364471" cy="60960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4364471" cy="609600"/>
            </a:xfrm>
            <a:custGeom>
              <a:avLst/>
              <a:gdLst/>
              <a:ahLst/>
              <a:cxnLst/>
              <a:rect r="r" b="b" t="t" l="l"/>
              <a:pathLst>
                <a:path h="609600" w="4364471">
                  <a:moveTo>
                    <a:pt x="203200" y="0"/>
                  </a:moveTo>
                  <a:lnTo>
                    <a:pt x="4364471" y="0"/>
                  </a:lnTo>
                  <a:lnTo>
                    <a:pt x="4161271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21B3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13460" y="1465555"/>
            <a:ext cx="3448335" cy="106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45"/>
              </a:lnSpc>
              <a:spcBef>
                <a:spcPct val="0"/>
              </a:spcBef>
            </a:pPr>
            <a:r>
              <a:rPr lang="en-US" sz="6104">
                <a:solidFill>
                  <a:srgbClr val="FFFFFE"/>
                </a:solidFill>
                <a:latin typeface="Arimo Bold"/>
              </a:rPr>
              <a:t>Dataset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788976">
            <a:off x="17847987" y="-4856575"/>
            <a:ext cx="2701968" cy="13451444"/>
            <a:chOff x="0" y="0"/>
            <a:chExt cx="711630" cy="354276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711630" cy="3542767"/>
            </a:xfrm>
            <a:custGeom>
              <a:avLst/>
              <a:gdLst/>
              <a:ahLst/>
              <a:cxnLst/>
              <a:rect r="r" b="b" t="t" l="l"/>
              <a:pathLst>
                <a:path h="3542767" w="711630">
                  <a:moveTo>
                    <a:pt x="0" y="0"/>
                  </a:moveTo>
                  <a:lnTo>
                    <a:pt x="711630" y="0"/>
                  </a:lnTo>
                  <a:lnTo>
                    <a:pt x="711630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38496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78253" y="-83722"/>
            <a:ext cx="8030540" cy="1434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770"/>
              </a:lnSpc>
            </a:pPr>
            <a:r>
              <a:rPr lang="en-US" sz="8407">
                <a:solidFill>
                  <a:srgbClr val="121B3C"/>
                </a:solidFill>
                <a:latin typeface="Noto Sans Bold"/>
              </a:rPr>
              <a:t>TRIỂN KHAI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474725" y="1408507"/>
            <a:ext cx="9245555" cy="1259145"/>
            <a:chOff x="0" y="0"/>
            <a:chExt cx="4476126" cy="60960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4476126" cy="609600"/>
            </a:xfrm>
            <a:custGeom>
              <a:avLst/>
              <a:gdLst/>
              <a:ahLst/>
              <a:cxnLst/>
              <a:rect r="r" b="b" t="t" l="l"/>
              <a:pathLst>
                <a:path h="609600" w="4476126">
                  <a:moveTo>
                    <a:pt x="203200" y="0"/>
                  </a:moveTo>
                  <a:lnTo>
                    <a:pt x="4476126" y="0"/>
                  </a:lnTo>
                  <a:lnTo>
                    <a:pt x="427292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21B3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29678" y="1265632"/>
            <a:ext cx="7879114" cy="106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45"/>
              </a:lnSpc>
              <a:spcBef>
                <a:spcPct val="0"/>
              </a:spcBef>
            </a:pPr>
            <a:r>
              <a:rPr lang="en-US" sz="6104">
                <a:solidFill>
                  <a:srgbClr val="FFFFFE"/>
                </a:solidFill>
                <a:latin typeface="Arimo Bold"/>
              </a:rPr>
              <a:t>Xử lý dữ liệu - ETL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3204" r="0" b="4791"/>
          <a:stretch>
            <a:fillRect/>
          </a:stretch>
        </p:blipFill>
        <p:spPr>
          <a:xfrm flipH="false" flipV="false" rot="0">
            <a:off x="100128" y="2724802"/>
            <a:ext cx="18187872" cy="6884367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-1788976">
            <a:off x="17229287" y="-3829235"/>
            <a:ext cx="2117425" cy="13451444"/>
            <a:chOff x="0" y="0"/>
            <a:chExt cx="557676" cy="3542767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557676" cy="3542767"/>
            </a:xfrm>
            <a:custGeom>
              <a:avLst/>
              <a:gdLst/>
              <a:ahLst/>
              <a:cxnLst/>
              <a:rect r="r" b="b" t="t" l="l"/>
              <a:pathLst>
                <a:path h="3542767" w="557676">
                  <a:moveTo>
                    <a:pt x="0" y="0"/>
                  </a:moveTo>
                  <a:lnTo>
                    <a:pt x="557676" y="0"/>
                  </a:lnTo>
                  <a:lnTo>
                    <a:pt x="557676" y="3542767"/>
                  </a:lnTo>
                  <a:lnTo>
                    <a:pt x="0" y="3542767"/>
                  </a:lnTo>
                  <a:close/>
                </a:path>
              </a:pathLst>
            </a:custGeom>
            <a:solidFill>
              <a:srgbClr val="5271FF">
                <a:alpha val="6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0" y="9258300"/>
            <a:ext cx="1695570" cy="1028700"/>
            <a:chOff x="0" y="0"/>
            <a:chExt cx="1004782" cy="60960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004782" cy="609600"/>
            </a:xfrm>
            <a:custGeom>
              <a:avLst/>
              <a:gdLst/>
              <a:ahLst/>
              <a:cxnLst/>
              <a:rect r="r" b="b" t="t" l="l"/>
              <a:pathLst>
                <a:path h="609600" w="1004782">
                  <a:moveTo>
                    <a:pt x="203200" y="0"/>
                  </a:moveTo>
                  <a:lnTo>
                    <a:pt x="1004782" y="0"/>
                  </a:lnTo>
                  <a:lnTo>
                    <a:pt x="801582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256D85">
                <a:alpha val="6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43128" y="9432925"/>
            <a:ext cx="38557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League Spartan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DAFI_PzqHlc</dc:identifier>
  <dcterms:modified xsi:type="dcterms:W3CDTF">2011-08-01T06:04:30Z</dcterms:modified>
  <cp:revision>1</cp:revision>
  <dc:title>PHÂN TÍCH</dc:title>
</cp:coreProperties>
</file>